
<file path=[Content_Types].xml><?xml version="1.0" encoding="utf-8"?>
<Types xmlns="http://schemas.openxmlformats.org/package/2006/content-types">
  <Default ContentType="image/jpeg" Extension="jpg"/>
  <Default ContentType="application/vnd.openxmlformats-officedocument.spreadsheetml.sheet" Extension="xlsx"/>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2" roundtripDataSignature="AMtx7mjEgWuhhIGQ2xZCnNonuB2HuFI5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10" Type="http://schemas.openxmlformats.org/officeDocument/2006/relationships/slide" Target="slides/slide6.xml"/><Relationship Id="rId32"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Heat ED visits in NM</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Emergency Room Visits</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trendline>
            <c:spPr>
              <a:ln w="19050" cap="rnd">
                <a:solidFill>
                  <a:schemeClr val="accent2"/>
                </a:solidFill>
              </a:ln>
              <a:effectLst/>
            </c:spPr>
            <c:trendlineType val="linear"/>
            <c:dispRSqr val="0"/>
            <c:dispEq val="0"/>
          </c:trendline>
          <c:cat>
            <c:numRef>
              <c:f>Sheet1!$A$2:$A$13</c:f>
              <c:numCache>
                <c:formatCode>General</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Sheet1!$B$2:$B$13</c:f>
              <c:numCache>
                <c:formatCode>General</c:formatCode>
                <c:ptCount val="12"/>
                <c:pt idx="0">
                  <c:v>133</c:v>
                </c:pt>
                <c:pt idx="1">
                  <c:v>197</c:v>
                </c:pt>
                <c:pt idx="2">
                  <c:v>263</c:v>
                </c:pt>
                <c:pt idx="3">
                  <c:v>262</c:v>
                </c:pt>
                <c:pt idx="4">
                  <c:v>274</c:v>
                </c:pt>
                <c:pt idx="5">
                  <c:v>245</c:v>
                </c:pt>
                <c:pt idx="6">
                  <c:v>300</c:v>
                </c:pt>
                <c:pt idx="7">
                  <c:v>339</c:v>
                </c:pt>
                <c:pt idx="8">
                  <c:v>306</c:v>
                </c:pt>
                <c:pt idx="9">
                  <c:v>320</c:v>
                </c:pt>
                <c:pt idx="10">
                  <c:v>335</c:v>
                </c:pt>
                <c:pt idx="11">
                  <c:v>302</c:v>
                </c:pt>
              </c:numCache>
            </c:numRef>
          </c:val>
          <c:smooth val="0"/>
          <c:extLst>
            <c:ext xmlns:c16="http://schemas.microsoft.com/office/drawing/2014/chart" uri="{C3380CC4-5D6E-409C-BE32-E72D297353CC}">
              <c16:uniqueId val="{00000001-68FE-5742-B644-1F5FB9630C82}"/>
            </c:ext>
          </c:extLst>
        </c:ser>
        <c:dLbls>
          <c:dLblPos val="ctr"/>
          <c:showLegendKey val="0"/>
          <c:showVal val="1"/>
          <c:showCatName val="0"/>
          <c:showSerName val="0"/>
          <c:showPercent val="0"/>
          <c:showBubbleSize val="0"/>
        </c:dLbls>
        <c:smooth val="0"/>
        <c:axId val="1510034144"/>
        <c:axId val="1510027904"/>
      </c:lineChart>
      <c:catAx>
        <c:axId val="1510034144"/>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510027904"/>
        <c:crosses val="autoZero"/>
        <c:auto val="1"/>
        <c:lblAlgn val="ctr"/>
        <c:lblOffset val="100"/>
        <c:noMultiLvlLbl val="0"/>
      </c:catAx>
      <c:valAx>
        <c:axId val="1510027904"/>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510034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dc.gov/ncbddd/disabilityandhealth/impacts/new-mexico.html" TargetMode="External"/><Relationship Id="rId3" Type="http://schemas.openxmlformats.org/officeDocument/2006/relationships/hyperlink" Target="https://www.cdc.gov/ncbddd/disabilityandhealth/impacts/new-mexico.html" TargetMode="External"/><Relationship Id="rId4" Type="http://schemas.openxmlformats.org/officeDocument/2006/relationships/hyperlink" Target="https://www.cdc.gov/ncbddd/disabilityandhealth/impacts/new-mexico.html" TargetMode="External"/><Relationship Id="rId5" Type="http://schemas.openxmlformats.org/officeDocument/2006/relationships/hyperlink" Target="https://www.cdc.gov/ncbddd/disabilityandhealth/impacts/new-mexico.html" TargetMode="External"/><Relationship Id="rId6" Type="http://schemas.openxmlformats.org/officeDocument/2006/relationships/hyperlink" Target="https://www.cdc.gov/ncbddd/disabilityandhealth/impacts/new-mexico.html" TargetMode="External"/><Relationship Id="rId7" Type="http://schemas.openxmlformats.org/officeDocument/2006/relationships/hyperlink" Target="https://www.cdc.gov/ncbddd/disabilityandhealth/impacts/new-mexico.html" TargetMode="External"/><Relationship Id="rId8" Type="http://schemas.openxmlformats.org/officeDocument/2006/relationships/hyperlink" Target="https://www.cdc.gov/ncbddd/disabilityandhealth/impacts/new-mexico.html"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dc.gov/ncbddd/disabilityandhealth/impacts/new-mexico.html"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ei.noaa.gov/" TargetMode="External"/><Relationship Id="rId3" Type="http://schemas.openxmlformats.org/officeDocument/2006/relationships/hyperlink" Target="https://ci.noaa.gov/Locations/CISESS/CISESS-old#:~:text=The%20Cooperative%20Institute%20for%20Satellite,Carolina%20State%20University%20(NCSU)."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a:t>hot days and warm nights are increasingly common </a:t>
            </a:r>
            <a:endParaRPr/>
          </a:p>
        </p:txBody>
      </p:sp>
      <p:sp>
        <p:nvSpPr>
          <p:cNvPr id="192" name="Google Shape;19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Heat Wave Characteristics in the United States by Decade 1961-2019, NOAA, 2021. Heat stress dataset and documentation. Accessed February 2021. www.ncdc.noaa.gov/societal-impacts/heat-stress/data.</a:t>
            </a:r>
            <a:endParaRPr/>
          </a:p>
        </p:txBody>
      </p:sp>
      <p:sp>
        <p:nvSpPr>
          <p:cNvPr id="204" name="Google Shape;20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a:t>With some regions seeing an additional two months of days with </a:t>
            </a:r>
            <a:r>
              <a:rPr i="1" lang="en-US" sz="1600"/>
              <a:t>extreme wildfire risk.</a:t>
            </a:r>
            <a:endParaRPr i="1"/>
          </a:p>
        </p:txBody>
      </p:sp>
      <p:sp>
        <p:nvSpPr>
          <p:cNvPr id="211" name="Google Shape;21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69,786 people is equivalent to 3% of the total state population or two thirds of the entire city of Las Cruces told to flee their homes.</a:t>
            </a:r>
            <a:endParaRPr/>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rtl="0" algn="l">
              <a:spcBef>
                <a:spcPts val="0"/>
              </a:spcBef>
              <a:spcAft>
                <a:spcPts val="0"/>
              </a:spcAft>
              <a:buNone/>
            </a:pPr>
            <a:r>
              <a:rPr i="1" lang="en-US"/>
              <a:t>Skim over this quickly – “everyone in our state knows just how devastating the direct impact o the 2022 fire season has been in NM. This will repeat – there will be more such fires in our near future” </a:t>
            </a:r>
            <a:endParaRPr/>
          </a:p>
        </p:txBody>
      </p:sp>
      <p:sp>
        <p:nvSpPr>
          <p:cNvPr id="229" name="Google Shape;22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600">
                <a:latin typeface="Calibri"/>
                <a:ea typeface="Calibri"/>
                <a:cs typeface="Calibri"/>
                <a:sym typeface="Calibri"/>
              </a:rPr>
              <a:t>As the state heats up, becomes drier, and we lose more vegetation, we will find ourselves in an amplifying feedback loop. In a recent report by the New Mexico Bureau of Geology and Mineral Resources they found that over the next fifty years we will see “increasingly arid conditions, including decreased soil moisture, stressed vegetation, and more severe droughts. Snowpack and associated runoff will decline substantially…and warmer temperatures will cause lower river flows due to increased evaporation”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Source: </a:t>
            </a:r>
            <a:r>
              <a:rPr i="1" lang="en-US" sz="1200">
                <a:latin typeface="Times New Roman"/>
                <a:ea typeface="Times New Roman"/>
                <a:cs typeface="Times New Roman"/>
                <a:sym typeface="Times New Roman"/>
              </a:rPr>
              <a:t>Climate Change In New Mexico Over the Next 50 years - </a:t>
            </a:r>
            <a:r>
              <a:rPr lang="en-US"/>
              <a:t>https://geoinfo.nmt.edu/ClimatePanel/report/WaterClimateReport_Web_FINAL.pdf</a:t>
            </a:r>
            <a:endParaRPr/>
          </a:p>
        </p:txBody>
      </p:sp>
      <p:sp>
        <p:nvSpPr>
          <p:cNvPr id="238" name="Google Shape;23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000"/>
              <a:t>All of these changes to our natural environment mean significant impacts to human health and the worsening of already existing social and economic inequities.</a:t>
            </a:r>
            <a:endParaRPr/>
          </a:p>
        </p:txBody>
      </p:sp>
      <p:sp>
        <p:nvSpPr>
          <p:cNvPr id="255" name="Google Shape;25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Health Impacts of Wildfires, Finaly 2012 0 https://www.ncbi.nlm.nih.gov/pmc/articles/PMC3492003/</a:t>
            </a:r>
            <a:endParaRPr/>
          </a:p>
          <a:p>
            <a:pPr indent="0" lvl="0" marL="0" rtl="0" algn="l">
              <a:spcBef>
                <a:spcPts val="0"/>
              </a:spcBef>
              <a:spcAft>
                <a:spcPts val="0"/>
              </a:spcAft>
              <a:buNone/>
            </a:pPr>
            <a:r>
              <a:rPr i="1" lang="en-US"/>
              <a:t>USDA &amp; US Forest Service Wildfire Risk: https://wildfirerisk.org/explore/0/35/</a:t>
            </a:r>
            <a:endParaRPr/>
          </a:p>
        </p:txBody>
      </p:sp>
      <p:sp>
        <p:nvSpPr>
          <p:cNvPr id="281" name="Google Shape;28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1: NMDOH</a:t>
            </a:r>
            <a:endParaRPr/>
          </a:p>
        </p:txBody>
      </p:sp>
      <p:sp>
        <p:nvSpPr>
          <p:cNvPr id="292" name="Google Shape;29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latin typeface="Times New Roman"/>
                <a:ea typeface="Times New Roman"/>
                <a:cs typeface="Times New Roman"/>
                <a:sym typeface="Times New Roman"/>
              </a:rPr>
              <a:t>As climate change impacts our health, so too does it impact our healthcare systems. Increasing need can overwhelm healthcare facilities, facilities which may be impacted by infrastructure damage or difficulty getting staff into the facility. This surge in demand, as we saw during COVID, can decrease access, especially to those with chronic diseases. As people’s diseases or injuries go untreated or unmanaged, this only further increases need for healthcare services, particularly acute care.</a:t>
            </a:r>
            <a:endParaRPr sz="1600">
              <a:latin typeface="Calibri"/>
              <a:ea typeface="Calibri"/>
              <a:cs typeface="Calibri"/>
              <a:sym typeface="Calibri"/>
            </a:endParaRPr>
          </a:p>
          <a:p>
            <a:pPr indent="0" lvl="0" marL="0" rtl="0" algn="l">
              <a:spcBef>
                <a:spcPts val="0"/>
              </a:spcBef>
              <a:spcAft>
                <a:spcPts val="0"/>
              </a:spcAft>
              <a:buNone/>
            </a:pPr>
            <a:r>
              <a:t/>
            </a:r>
            <a:endParaRPr i="1"/>
          </a:p>
          <a:p>
            <a:pPr indent="0" lvl="0" marL="0" marR="0" rtl="0" algn="l">
              <a:lnSpc>
                <a:spcPct val="100000"/>
              </a:lnSpc>
              <a:spcBef>
                <a:spcPts val="0"/>
              </a:spcBef>
              <a:spcAft>
                <a:spcPts val="0"/>
              </a:spcAft>
              <a:buClr>
                <a:schemeClr val="dk1"/>
              </a:buClr>
              <a:buSzPts val="1200"/>
              <a:buFont typeface="Calibri"/>
              <a:buNone/>
            </a:pPr>
            <a:r>
              <a:rPr lang="en-US" sz="1200"/>
              <a:t>1. Kadri SS, Sun J, Lawandi A, et al. Association Between Caseload Surge and COVID-19 Survival in 558 U.S. Hospitals, March to August 2020. </a:t>
            </a:r>
            <a:r>
              <a:rPr i="1" lang="en-US" sz="1200"/>
              <a:t>Ann Intern Med</a:t>
            </a:r>
            <a:r>
              <a:rPr lang="en-US" sz="1200"/>
              <a:t>. 2021</a:t>
            </a:r>
            <a:endParaRPr/>
          </a:p>
          <a:p>
            <a:pPr indent="0" lvl="0" marL="0" rtl="0" algn="l">
              <a:spcBef>
                <a:spcPts val="0"/>
              </a:spcBef>
              <a:spcAft>
                <a:spcPts val="0"/>
              </a:spcAft>
              <a:buNone/>
            </a:pPr>
            <a:r>
              <a:t/>
            </a:r>
            <a:endParaRPr i="1"/>
          </a:p>
          <a:p>
            <a:pPr indent="0" lvl="0" marL="0" rtl="0" algn="l">
              <a:spcBef>
                <a:spcPts val="0"/>
              </a:spcBef>
              <a:spcAft>
                <a:spcPts val="0"/>
              </a:spcAft>
              <a:buNone/>
            </a:pPr>
            <a:r>
              <a:t/>
            </a:r>
            <a:endParaRPr i="1"/>
          </a:p>
          <a:p>
            <a:pPr indent="0" lvl="0" marL="0" rtl="0" algn="l">
              <a:spcBef>
                <a:spcPts val="0"/>
              </a:spcBef>
              <a:spcAft>
                <a:spcPts val="0"/>
              </a:spcAft>
              <a:buNone/>
            </a:pPr>
            <a:r>
              <a:t/>
            </a:r>
            <a:endParaRPr i="1"/>
          </a:p>
        </p:txBody>
      </p:sp>
      <p:sp>
        <p:nvSpPr>
          <p:cNvPr id="304" name="Google Shape;30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sz="2000"/>
              <a:t>Madame Chair, Honorable members of the Committee...READ QUOTE</a:t>
            </a:r>
            <a:endParaRPr/>
          </a:p>
        </p:txBody>
      </p:sp>
      <p:sp>
        <p:nvSpPr>
          <p:cNvPr id="98" name="Google Shape;9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0" lang="en-US" sz="2000"/>
              <a:t>Additional ways that climate change can negatively impacts human health are numerous. I tried to summarize the most prominent via these New Mexico-specific media headlines</a:t>
            </a:r>
            <a:endParaRPr/>
          </a:p>
        </p:txBody>
      </p:sp>
      <p:sp>
        <p:nvSpPr>
          <p:cNvPr id="321" name="Google Shape;32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Calibri"/>
              <a:buNone/>
            </a:pPr>
            <a:r>
              <a:rPr lang="en-US" sz="1800"/>
              <a:t>The downstream and long-term impacts on human health are critical to understand. With growing exposure to climate hazards, we are more likely to see</a:t>
            </a:r>
            <a:endParaRPr/>
          </a:p>
          <a:p>
            <a:pPr indent="-152400" lvl="0" marL="228600" rtl="0" algn="l">
              <a:spcBef>
                <a:spcPts val="0"/>
              </a:spcBef>
              <a:spcAft>
                <a:spcPts val="0"/>
              </a:spcAft>
              <a:buClr>
                <a:schemeClr val="dk1"/>
              </a:buClr>
              <a:buSzPts val="1200"/>
              <a:buFont typeface="Calibri"/>
              <a:buNone/>
            </a:pPr>
            <a:r>
              <a:t/>
            </a:r>
            <a:endParaRPr/>
          </a:p>
          <a:p>
            <a:pPr indent="-228600" lvl="0" marL="228600" rtl="0" algn="l">
              <a:spcBef>
                <a:spcPts val="0"/>
              </a:spcBef>
              <a:spcAft>
                <a:spcPts val="0"/>
              </a:spcAft>
              <a:buClr>
                <a:schemeClr val="dk1"/>
              </a:buClr>
              <a:buSzPts val="1200"/>
              <a:buFont typeface="Calibri"/>
              <a:buAutoNum type="arabicPeriod"/>
            </a:pPr>
            <a:r>
              <a:rPr lang="en-US"/>
              <a:t>IPCC Climate change 2022: impacts, adaptation, and Vulnerability</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IPCC </a:t>
            </a:r>
            <a:r>
              <a:rPr b="1" lang="en-US"/>
              <a:t>Special Report: Special Report on Climate Change and Land</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1" lang="en-US"/>
              <a:t>CDC, https://www.cdc.gov/climateandhealth/effects/mental_health_disorders.htm &amp; American Psychiatric Association: https://www.psychiatry.org/patients-families/climate-change-and-mental-health-connections/affects-on-mental-health</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1" lang="en-US"/>
              <a:t>Prevalence Rate of Diabetes and Hypertension in Disaster-Exposed Populations: A Systematic Review and Meta-Analysis - https://www.ncbi.nlm.nih.gov/pmc/articles/PMC7445951/</a:t>
            </a:r>
            <a:endParaRPr/>
          </a:p>
          <a:p>
            <a:pPr indent="-228600" lvl="0" marL="228600" marR="0" rtl="0" algn="l">
              <a:lnSpc>
                <a:spcPct val="100000"/>
              </a:lnSpc>
              <a:spcBef>
                <a:spcPts val="0"/>
              </a:spcBef>
              <a:spcAft>
                <a:spcPts val="0"/>
              </a:spcAft>
              <a:buClr>
                <a:schemeClr val="dk1"/>
              </a:buClr>
              <a:buSzPts val="1200"/>
              <a:buFont typeface="Times New Roman"/>
              <a:buAutoNum type="arabicPeriod"/>
            </a:pPr>
            <a:r>
              <a:rPr lang="en-US">
                <a:latin typeface="Times New Roman"/>
                <a:ea typeface="Times New Roman"/>
                <a:cs typeface="Times New Roman"/>
                <a:sym typeface="Times New Roman"/>
              </a:rPr>
              <a:t>IPCC - Climate Change 2014: Impacts, Adaptation, and Vulnerability. Part A: Global and</a:t>
            </a:r>
            <a:br>
              <a:rPr lang="en-US"/>
            </a:br>
            <a:r>
              <a:rPr lang="en-US">
                <a:latin typeface="Times New Roman"/>
                <a:ea typeface="Times New Roman"/>
                <a:cs typeface="Times New Roman"/>
                <a:sym typeface="Times New Roman"/>
              </a:rPr>
              <a:t>Sectoral Aspects</a:t>
            </a:r>
            <a:endParaRPr b="1"/>
          </a:p>
          <a:p>
            <a:pPr indent="-152400" lvl="0" marL="228600" marR="0" rtl="0" algn="l">
              <a:lnSpc>
                <a:spcPct val="100000"/>
              </a:lnSpc>
              <a:spcBef>
                <a:spcPts val="0"/>
              </a:spcBef>
              <a:spcAft>
                <a:spcPts val="0"/>
              </a:spcAft>
              <a:buClr>
                <a:schemeClr val="dk1"/>
              </a:buClr>
              <a:buSzPts val="1200"/>
              <a:buFont typeface="Calibri"/>
              <a:buNone/>
            </a:pPr>
            <a:r>
              <a:t/>
            </a:r>
            <a:endParaRPr b="1"/>
          </a:p>
          <a:p>
            <a:pPr indent="-152400" lvl="0" marL="228600" rtl="0" algn="l">
              <a:spcBef>
                <a:spcPts val="0"/>
              </a:spcBef>
              <a:spcAft>
                <a:spcPts val="0"/>
              </a:spcAft>
              <a:buClr>
                <a:schemeClr val="dk1"/>
              </a:buClr>
              <a:buSzPts val="1200"/>
              <a:buFont typeface="Calibri"/>
              <a:buNone/>
            </a:pPr>
            <a:r>
              <a:t/>
            </a:r>
            <a:endParaRPr/>
          </a:p>
        </p:txBody>
      </p:sp>
      <p:sp>
        <p:nvSpPr>
          <p:cNvPr id="334" name="Google Shape;33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Times New Roman"/>
                <a:ea typeface="Times New Roman"/>
                <a:cs typeface="Times New Roman"/>
                <a:sym typeface="Times New Roman"/>
              </a:rPr>
              <a:t>Cost associated with these direct and indirect impacts will go up, not just for state and local governments, but also to communities, and especially to vulnerable individuals.</a:t>
            </a:r>
            <a:endParaRPr sz="1800">
              <a:latin typeface="Calibri"/>
              <a:ea typeface="Calibri"/>
              <a:cs typeface="Calibri"/>
              <a:sym typeface="Calibri"/>
            </a:endParaRPr>
          </a:p>
          <a:p>
            <a:pPr indent="0" lvl="0" marL="0" marR="0" rtl="0" algn="l">
              <a:spcBef>
                <a:spcPts val="0"/>
              </a:spcBef>
              <a:spcAft>
                <a:spcPts val="0"/>
              </a:spcAft>
              <a:buNone/>
            </a:pPr>
            <a:r>
              <a:rPr lang="en-US" sz="1800">
                <a:latin typeface="Times New Roman"/>
                <a:ea typeface="Times New Roman"/>
                <a:cs typeface="Times New Roman"/>
                <a:sym typeface="Times New Roman"/>
              </a:rPr>
              <a:t>According to the UN, we can expect, statistically speaking, 1-2 disasters, causing over a billion dollars in damage, every single day by the year 2030.</a:t>
            </a:r>
            <a:endParaRPr sz="1800">
              <a:latin typeface="Calibri"/>
              <a:ea typeface="Calibri"/>
              <a:cs typeface="Calibri"/>
              <a:sym typeface="Calibri"/>
            </a:endParaRPr>
          </a:p>
        </p:txBody>
      </p:sp>
      <p:sp>
        <p:nvSpPr>
          <p:cNvPr id="344" name="Google Shape;34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800"/>
              <a:t>Unprecedented disasters, such as the 2021 PNW heat wave are becoming common place. </a:t>
            </a:r>
            <a:r>
              <a:rPr lang="en-US" sz="1800">
                <a:latin typeface="Calibri"/>
                <a:ea typeface="Calibri"/>
                <a:cs typeface="Calibri"/>
                <a:sym typeface="Calibri"/>
              </a:rPr>
              <a:t>This once-in-a thousand year heatwave, according to experts at the World Weather Attribution Initiative, would be virtually impossible under pre-climate change conditions. However, projections show that these events will become a once every 5-10 year heatwave as early as the year 2040</a:t>
            </a:r>
            <a:endParaRPr sz="1800"/>
          </a:p>
        </p:txBody>
      </p:sp>
      <p:sp>
        <p:nvSpPr>
          <p:cNvPr id="352" name="Google Shape;35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latin typeface="Calibri"/>
                <a:ea typeface="Calibri"/>
                <a:cs typeface="Calibri"/>
                <a:sym typeface="Calibri"/>
              </a:rPr>
              <a:t>As someone who worked on the emergency response to the 2021 heat wave, we were all caught off guard. Even as someone who studies these hazards, the sheer magnitude was unbelieveable. Temperatures were 30 degrees above normal. Healthcare and emergency response services were on the verge of collapse due to incredibly high demand. The community at large didn’t know how to stay cool, didn’t have the tools to lower indoor temperatures, and we were very lucky that the electric grid remained functioning under a huge spike in energy demand. The top left graph shows the dramatic spike in ED visits. The right graph shows the tragic consequences. Close to 500 people lost their lives. Making this the most deadly weather related disaster in WA state history.</a:t>
            </a:r>
            <a:endParaRPr/>
          </a:p>
        </p:txBody>
      </p:sp>
      <p:sp>
        <p:nvSpPr>
          <p:cNvPr id="363" name="Google Shape;36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000"/>
              <a:t>As awareness to the public health impacts of climate change grows, we see a growing sense of urgency and calls for sweeping action to address climate change as a public health emergency. </a:t>
            </a:r>
            <a:endParaRPr/>
          </a:p>
        </p:txBody>
      </p:sp>
      <p:sp>
        <p:nvSpPr>
          <p:cNvPr id="375" name="Google Shape;37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800"/>
              <a:t>In addition to simply reducing our emissions, adapting to the unavoidable changes which we have already experienced and will continue to experience over the next 50 or more years, is critical to protect and improve the health of all New Mexicans.</a:t>
            </a:r>
            <a:endParaRPr/>
          </a:p>
          <a:p>
            <a:pPr indent="0" lvl="0" marL="0" rtl="0" algn="l">
              <a:spcBef>
                <a:spcPts val="0"/>
              </a:spcBef>
              <a:spcAft>
                <a:spcPts val="0"/>
              </a:spcAft>
              <a:buNone/>
            </a:pPr>
            <a:r>
              <a:t/>
            </a:r>
            <a:endParaRPr sz="1800"/>
          </a:p>
          <a:p>
            <a:pPr indent="0" lvl="0" marL="0" rtl="0" algn="l">
              <a:spcBef>
                <a:spcPts val="0"/>
              </a:spcBef>
              <a:spcAft>
                <a:spcPts val="0"/>
              </a:spcAft>
              <a:buNone/>
            </a:pPr>
            <a:r>
              <a:rPr lang="en-US" sz="1800"/>
              <a:t>Read through each</a:t>
            </a:r>
            <a:endParaRPr/>
          </a:p>
          <a:p>
            <a:pPr indent="0" lvl="0" marL="0" rtl="0" algn="l">
              <a:spcBef>
                <a:spcPts val="0"/>
              </a:spcBef>
              <a:spcAft>
                <a:spcPts val="0"/>
              </a:spcAft>
              <a:buNone/>
            </a:pPr>
            <a:r>
              <a:t/>
            </a:r>
            <a:endParaRPr/>
          </a:p>
        </p:txBody>
      </p:sp>
      <p:sp>
        <p:nvSpPr>
          <p:cNvPr id="386" name="Google Shape;386;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n-US" sz="1800"/>
              <a:t>On the left we see which states have climate and health programs, with significant overlaps with states which had local jurisdictions apply for BRIC grants in 2020, seen on the right.</a:t>
            </a:r>
            <a:endParaRPr/>
          </a:p>
          <a:p>
            <a:pPr indent="0" lvl="0" marL="0" rtl="0" algn="l">
              <a:spcBef>
                <a:spcPts val="0"/>
              </a:spcBef>
              <a:spcAft>
                <a:spcPts val="0"/>
              </a:spcAft>
              <a:buNone/>
            </a:pPr>
            <a:r>
              <a:rPr b="0" lang="en-US" sz="1800"/>
              <a:t>We can also see that no local jurisdictions in NM applied or received funding for climate adaptation that year. Local governments can’t apply directly, so states are ultimately responsible for ensuring interested communities are aware of funding and technical assistance opportunities, supporting them in applying, and making sure that projects are eligible.” That’s why a critical part of a climate and health program is working across departments and directly with communities, to ensure that they have the resources and support they need to apply for this funding.</a:t>
            </a:r>
            <a:endParaRPr/>
          </a:p>
          <a:p>
            <a:pPr indent="0" lvl="0" marL="0" rtl="0" algn="r">
              <a:spcBef>
                <a:spcPts val="0"/>
              </a:spcBef>
              <a:spcAft>
                <a:spcPts val="0"/>
              </a:spcAft>
              <a:buNone/>
            </a:pPr>
            <a:r>
              <a:t/>
            </a:r>
            <a:endParaRPr b="1" sz="1200"/>
          </a:p>
          <a:p>
            <a:pPr indent="0" lvl="0" marL="0" rtl="0" algn="l">
              <a:spcBef>
                <a:spcPts val="0"/>
              </a:spcBef>
              <a:spcAft>
                <a:spcPts val="0"/>
              </a:spcAft>
              <a:buNone/>
            </a:pPr>
            <a:r>
              <a:t/>
            </a:r>
            <a:endParaRPr/>
          </a:p>
          <a:p>
            <a:pPr indent="0" lvl="0" marL="0" rtl="0" algn="l">
              <a:spcBef>
                <a:spcPts val="0"/>
              </a:spcBef>
              <a:spcAft>
                <a:spcPts val="0"/>
              </a:spcAft>
              <a:buNone/>
            </a:pPr>
            <a:r>
              <a:rPr lang="en-US"/>
              <a:t>BRIC analysis: https://www.nrdc.org/experts/anna-weber/building-resilience-bric-bric</a:t>
            </a:r>
            <a:endParaRPr/>
          </a:p>
          <a:p>
            <a:pPr indent="0" lvl="0" marL="0" rtl="0" algn="l">
              <a:spcBef>
                <a:spcPts val="0"/>
              </a:spcBef>
              <a:spcAft>
                <a:spcPts val="0"/>
              </a:spcAft>
              <a:buNone/>
            </a:pPr>
            <a:r>
              <a:t/>
            </a:r>
            <a:endParaRPr i="1"/>
          </a:p>
        </p:txBody>
      </p:sp>
      <p:sp>
        <p:nvSpPr>
          <p:cNvPr id="396" name="Google Shape;396;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lang="en-US" sz="1800"/>
              <a:t>Emissions have raised global temperatures ~1.2 degrees above the pre-industrial baseline. We are on course to reach 1.5 degrees, seen as a critical threshold by global experts, within the decade.</a:t>
            </a:r>
            <a:r>
              <a:rPr baseline="30000" lang="en-US" sz="1800"/>
              <a:t>1</a:t>
            </a:r>
            <a:endParaRPr/>
          </a:p>
          <a:p>
            <a:pPr indent="-152400" lvl="0" marL="228600" marR="0" rtl="0" algn="l">
              <a:lnSpc>
                <a:spcPct val="100000"/>
              </a:lnSpc>
              <a:spcBef>
                <a:spcPts val="0"/>
              </a:spcBef>
              <a:spcAft>
                <a:spcPts val="0"/>
              </a:spcAft>
              <a:buClr>
                <a:schemeClr val="dk1"/>
              </a:buClr>
              <a:buSzPts val="1200"/>
              <a:buFont typeface="Calibri"/>
              <a:buNone/>
            </a:pPr>
            <a:r>
              <a:t/>
            </a:r>
            <a:endParaRPr/>
          </a:p>
          <a:p>
            <a:pPr indent="-228600" lvl="0" marL="228600" marR="0" rtl="0" algn="l">
              <a:lnSpc>
                <a:spcPct val="100000"/>
              </a:lnSpc>
              <a:spcBef>
                <a:spcPts val="0"/>
              </a:spcBef>
              <a:spcAft>
                <a:spcPts val="0"/>
              </a:spcAft>
              <a:buClr>
                <a:schemeClr val="dk1"/>
              </a:buClr>
              <a:buSzPts val="1200"/>
              <a:buFont typeface="Calibri"/>
              <a:buAutoNum type="arabicParenR"/>
            </a:pPr>
            <a:r>
              <a:rPr lang="en-US"/>
              <a:t>IPCC: </a:t>
            </a:r>
            <a:r>
              <a:rPr b="1" lang="en-US"/>
              <a:t>Special Report: Global Warming of 1.5 ºC</a:t>
            </a:r>
            <a:endParaRPr/>
          </a:p>
          <a:p>
            <a:pPr indent="-228600" lvl="0" marL="228600" marR="0" rtl="0" algn="l">
              <a:lnSpc>
                <a:spcPct val="100000"/>
              </a:lnSpc>
              <a:spcBef>
                <a:spcPts val="0"/>
              </a:spcBef>
              <a:spcAft>
                <a:spcPts val="0"/>
              </a:spcAft>
              <a:buClr>
                <a:schemeClr val="dk1"/>
              </a:buClr>
              <a:buSzPts val="1200"/>
              <a:buFont typeface="Calibri"/>
              <a:buAutoNum type="arabicParenR"/>
            </a:pPr>
            <a:r>
              <a:rPr b="1" lang="en-US"/>
              <a:t>WMO 2022, https://public.wmo.int/en/media/press-release/wmo-update-5050-chance-of-global-temperature-temporarily-reaching-15%C2%B0c-threshold</a:t>
            </a:r>
            <a:endParaRPr/>
          </a:p>
        </p:txBody>
      </p:sp>
      <p:sp>
        <p:nvSpPr>
          <p:cNvPr id="105" name="Google Shape;10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sz="1800"/>
              <a:t>“These are not one off records, this is not a mere coincidence, we will continue to see a pattern of worsening ecological impacts</a:t>
            </a:r>
            <a:endParaRPr/>
          </a:p>
        </p:txBody>
      </p:sp>
      <p:sp>
        <p:nvSpPr>
          <p:cNvPr id="115" name="Google Shape;11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1 – 2021 www.census.gov</a:t>
            </a:r>
            <a:endParaRPr/>
          </a:p>
          <a:p>
            <a:pPr indent="0" lvl="0" marL="0" marR="0" rtl="0" algn="l">
              <a:lnSpc>
                <a:spcPct val="100000"/>
              </a:lnSpc>
              <a:spcBef>
                <a:spcPts val="0"/>
              </a:spcBef>
              <a:spcAft>
                <a:spcPts val="0"/>
              </a:spcAft>
              <a:buClr>
                <a:schemeClr val="dk1"/>
              </a:buClr>
              <a:buSzPts val="1200"/>
              <a:buFont typeface="Calibri"/>
              <a:buNone/>
            </a:pPr>
            <a:r>
              <a:rPr lang="en-US"/>
              <a:t>2 - 2021 www.census.gov</a:t>
            </a:r>
            <a:endParaRPr/>
          </a:p>
          <a:p>
            <a:pPr indent="0" lvl="0" marL="0" marR="0" rtl="0" algn="l">
              <a:lnSpc>
                <a:spcPct val="100000"/>
              </a:lnSpc>
              <a:spcBef>
                <a:spcPts val="0"/>
              </a:spcBef>
              <a:spcAft>
                <a:spcPts val="0"/>
              </a:spcAft>
              <a:buClr>
                <a:schemeClr val="dk1"/>
              </a:buClr>
              <a:buSzPts val="1200"/>
              <a:buFont typeface="Calibri"/>
              <a:buNone/>
            </a:pPr>
            <a:r>
              <a:rPr lang="en-US"/>
              <a:t>3 – CDC </a:t>
            </a:r>
            <a:r>
              <a:rPr lang="en-US" u="sng">
                <a:solidFill>
                  <a:schemeClr val="hlink"/>
                </a:solidFill>
                <a:hlinkClick r:id="rId2"/>
              </a:rPr>
              <a:t>Disability &amp; Health U.S. State Profile Data: New Mexico</a:t>
            </a:r>
            <a:endParaRPr/>
          </a:p>
          <a:p>
            <a:pPr indent="0" lvl="0" marL="0" marR="0" rtl="0" algn="l">
              <a:lnSpc>
                <a:spcPct val="100000"/>
              </a:lnSpc>
              <a:spcBef>
                <a:spcPts val="0"/>
              </a:spcBef>
              <a:spcAft>
                <a:spcPts val="0"/>
              </a:spcAft>
              <a:buClr>
                <a:schemeClr val="dk1"/>
              </a:buClr>
              <a:buSzPts val="1200"/>
              <a:buFont typeface="Calibri"/>
              <a:buNone/>
            </a:pPr>
            <a:r>
              <a:rPr lang="en-US" u="sng">
                <a:solidFill>
                  <a:schemeClr val="hlink"/>
                </a:solidFill>
                <a:hlinkClick r:id="rId3"/>
              </a:rPr>
              <a:t>4 – American Immigration Council - https://www.americanimmigrationcouncil.org/sites/default/files/research/immigrants_in_new_mexico.pdf</a:t>
            </a:r>
            <a:endParaRPr/>
          </a:p>
          <a:p>
            <a:pPr indent="0" lvl="0" marL="0" marR="0" rtl="0" algn="l">
              <a:lnSpc>
                <a:spcPct val="100000"/>
              </a:lnSpc>
              <a:spcBef>
                <a:spcPts val="0"/>
              </a:spcBef>
              <a:spcAft>
                <a:spcPts val="0"/>
              </a:spcAft>
              <a:buClr>
                <a:schemeClr val="dk1"/>
              </a:buClr>
              <a:buSzPts val="1200"/>
              <a:buFont typeface="Calibri"/>
              <a:buNone/>
            </a:pPr>
            <a:r>
              <a:rPr lang="en-US" u="sng">
                <a:solidFill>
                  <a:schemeClr val="hlink"/>
                </a:solidFill>
                <a:hlinkClick r:id="rId4"/>
              </a:rPr>
              <a:t>5 – US Bureau of Labor statistics - https://www.bls.gov/opub/ted/2017/over-90-percent-of-protective-service-and-construction-and-extraction-jobs-require-work-outdoors.htm</a:t>
            </a:r>
            <a:endParaRPr/>
          </a:p>
          <a:p>
            <a:pPr indent="0" lvl="0" marL="0" marR="0" rtl="0" algn="l">
              <a:lnSpc>
                <a:spcPct val="100000"/>
              </a:lnSpc>
              <a:spcBef>
                <a:spcPts val="0"/>
              </a:spcBef>
              <a:spcAft>
                <a:spcPts val="0"/>
              </a:spcAft>
              <a:buClr>
                <a:schemeClr val="dk1"/>
              </a:buClr>
              <a:buSzPts val="1200"/>
              <a:buFont typeface="Calibri"/>
              <a:buNone/>
            </a:pPr>
            <a:r>
              <a:rPr lang="en-US" u="sng">
                <a:solidFill>
                  <a:schemeClr val="hlink"/>
                </a:solidFill>
                <a:hlinkClick r:id="rId5"/>
              </a:rPr>
              <a:t>6 - https://www.dws.state.nm.us/Portals/0/DM/LMI/Poverty_in_NM_2019.pdf</a:t>
            </a:r>
            <a:endParaRPr/>
          </a:p>
          <a:p>
            <a:pPr indent="0" lvl="0" marL="0" marR="0" rtl="0" algn="l">
              <a:lnSpc>
                <a:spcPct val="100000"/>
              </a:lnSpc>
              <a:spcBef>
                <a:spcPts val="0"/>
              </a:spcBef>
              <a:spcAft>
                <a:spcPts val="0"/>
              </a:spcAft>
              <a:buClr>
                <a:schemeClr val="dk1"/>
              </a:buClr>
              <a:buSzPts val="1200"/>
              <a:buFont typeface="Calibri"/>
              <a:buNone/>
            </a:pPr>
            <a:r>
              <a:rPr lang="en-US" u="sng">
                <a:solidFill>
                  <a:schemeClr val="hlink"/>
                </a:solidFill>
                <a:hlinkClick r:id="rId6"/>
              </a:rPr>
              <a:t>7- US Interagency on homelessness council - https://www.usich.gov/homelessness-statistics/nm/</a:t>
            </a:r>
            <a:endParaRPr/>
          </a:p>
          <a:p>
            <a:pPr indent="0" lvl="0" marL="0" marR="0" rtl="0" algn="l">
              <a:lnSpc>
                <a:spcPct val="100000"/>
              </a:lnSpc>
              <a:spcBef>
                <a:spcPts val="0"/>
              </a:spcBef>
              <a:spcAft>
                <a:spcPts val="0"/>
              </a:spcAft>
              <a:buClr>
                <a:schemeClr val="dk1"/>
              </a:buClr>
              <a:buSzPts val="1200"/>
              <a:buFont typeface="Calibri"/>
              <a:buNone/>
            </a:pPr>
            <a:r>
              <a:rPr lang="en-US" u="sng">
                <a:solidFill>
                  <a:schemeClr val="hlink"/>
                </a:solidFill>
                <a:hlinkClick r:id="rId7"/>
              </a:rPr>
              <a:t>8 - https://www.kff.org/statedata/mental-health-and-substance-use-state-fact-sheets/new-mexico/</a:t>
            </a:r>
            <a:endParaRPr/>
          </a:p>
          <a:p>
            <a:pPr indent="0" lvl="0" marL="0" marR="0" rtl="0" algn="l">
              <a:lnSpc>
                <a:spcPct val="100000"/>
              </a:lnSpc>
              <a:spcBef>
                <a:spcPts val="0"/>
              </a:spcBef>
              <a:spcAft>
                <a:spcPts val="0"/>
              </a:spcAft>
              <a:buClr>
                <a:schemeClr val="dk1"/>
              </a:buClr>
              <a:buSzPts val="1200"/>
              <a:buFont typeface="Calibri"/>
              <a:buNone/>
            </a:pPr>
            <a:r>
              <a:t/>
            </a:r>
            <a:endParaRPr u="sng">
              <a:solidFill>
                <a:schemeClr val="hlink"/>
              </a:solidFill>
              <a:hlinkClick r:id="rId8"/>
            </a:endParaRPr>
          </a:p>
          <a:p>
            <a:pPr indent="0" lvl="0" marL="0" rtl="0" algn="l">
              <a:spcBef>
                <a:spcPts val="0"/>
              </a:spcBef>
              <a:spcAft>
                <a:spcPts val="0"/>
              </a:spcAft>
              <a:buNone/>
            </a:pPr>
            <a:r>
              <a:rPr b="0" i="1" lang="en-US"/>
              <a:t>Do NOT read all these – chose some …I’d select Disabled, Mental Health, Children and outdoor workers of all kinds. </a:t>
            </a:r>
            <a:endParaRPr/>
          </a:p>
        </p:txBody>
      </p:sp>
      <p:sp>
        <p:nvSpPr>
          <p:cNvPr id="127" name="Google Shape;12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Source: </a:t>
            </a:r>
            <a:r>
              <a:rPr lang="en-US" sz="1800">
                <a:solidFill>
                  <a:srgbClr val="000000"/>
                </a:solidFill>
                <a:latin typeface="Times New Roman"/>
                <a:ea typeface="Times New Roman"/>
                <a:cs typeface="Times New Roman"/>
                <a:sym typeface="Times New Roman"/>
              </a:rPr>
              <a:t>Climate Change &amp; Health – Assessing State Preparedness, John Hopkins Bloomberg School of Public Health, and Trust for America’s Health, pg. 38</a:t>
            </a:r>
            <a:endParaRPr sz="1800">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200"/>
              <a:buFont typeface="Calibri"/>
              <a:buNone/>
            </a:pPr>
            <a:r>
              <a:t/>
            </a:r>
            <a:endParaRPr u="sng">
              <a:solidFill>
                <a:schemeClr val="hlink"/>
              </a:solidFill>
              <a:hlinkClick r:id="rId2"/>
            </a:endParaRPr>
          </a:p>
        </p:txBody>
      </p:sp>
      <p:sp>
        <p:nvSpPr>
          <p:cNvPr id="135" name="Google Shape;13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2000" u="none">
                <a:latin typeface="Times New Roman"/>
                <a:ea typeface="Times New Roman"/>
                <a:cs typeface="Times New Roman"/>
                <a:sym typeface="Times New Roman"/>
              </a:rPr>
              <a:t>What we are likely to see without sweeping public health interventions, is a cycle of compounding harms to those most vulnerable. For example, a wildfire can cause….READ SLIDE</a:t>
            </a:r>
            <a:endParaRPr b="0" i="0" sz="2000" u="none"/>
          </a:p>
        </p:txBody>
      </p:sp>
      <p:sp>
        <p:nvSpPr>
          <p:cNvPr id="142" name="Google Shape;14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0" lang="en-US" sz="1800"/>
              <a:t>This is what keeps me up at night. Even if we are to drastically reduce our greenhouse gas emissions today, represented by the green band, we will continue to see at least 50 years of additional warming. Doubling the temperature increase that we’ve already seen in New Mexico. This is the best case scenario. </a:t>
            </a:r>
            <a:endParaRPr/>
          </a:p>
          <a:p>
            <a:pPr indent="0" lvl="0" marL="0" rtl="0" algn="l">
              <a:spcBef>
                <a:spcPts val="0"/>
              </a:spcBef>
              <a:spcAft>
                <a:spcPts val="0"/>
              </a:spcAft>
              <a:buNone/>
            </a:pPr>
            <a:r>
              <a:t/>
            </a:r>
            <a:endParaRPr i="1"/>
          </a:p>
          <a:p>
            <a:pPr indent="0" lvl="0" marL="0" rtl="0" algn="l">
              <a:spcBef>
                <a:spcPts val="0"/>
              </a:spcBef>
              <a:spcAft>
                <a:spcPts val="0"/>
              </a:spcAft>
              <a:buNone/>
            </a:pPr>
            <a:r>
              <a:rPr i="1" lang="en-US"/>
              <a:t>Source: </a:t>
            </a:r>
            <a:r>
              <a:rPr lang="en-US"/>
              <a:t>NOAA’s </a:t>
            </a:r>
            <a:r>
              <a:rPr lang="en-US" u="sng">
                <a:solidFill>
                  <a:schemeClr val="hlink"/>
                </a:solidFill>
                <a:hlinkClick r:id="rId2"/>
              </a:rPr>
              <a:t>National Centers for Environmental Information (NCEI)</a:t>
            </a:r>
            <a:r>
              <a:rPr lang="en-US"/>
              <a:t> and the </a:t>
            </a:r>
            <a:r>
              <a:rPr lang="en-US" u="sng">
                <a:solidFill>
                  <a:schemeClr val="hlink"/>
                </a:solidFill>
                <a:hlinkClick r:id="rId3"/>
              </a:rPr>
              <a:t>Cooperative Institute for Satellite Earth System Studies (CISESS)</a:t>
            </a:r>
            <a:endParaRPr i="1"/>
          </a:p>
        </p:txBody>
      </p:sp>
      <p:sp>
        <p:nvSpPr>
          <p:cNvPr id="174" name="Google Shape;17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3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7"/>
          <p:cNvSpPr/>
          <p:nvPr>
            <p:ph idx="2" type="pic"/>
          </p:nvPr>
        </p:nvSpPr>
        <p:spPr>
          <a:xfrm>
            <a:off x="5183188" y="987425"/>
            <a:ext cx="6172200" cy="4873625"/>
          </a:xfrm>
          <a:prstGeom prst="rect">
            <a:avLst/>
          </a:prstGeom>
          <a:noFill/>
          <a:ln>
            <a:noFill/>
          </a:ln>
        </p:spPr>
      </p:sp>
      <p:sp>
        <p:nvSpPr>
          <p:cNvPr id="68" name="Google Shape;68;p3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12.png"/><Relationship Id="rId7" Type="http://schemas.openxmlformats.org/officeDocument/2006/relationships/image" Target="../media/image6.png"/><Relationship Id="rId8"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1.png"/><Relationship Id="rId4" Type="http://schemas.openxmlformats.org/officeDocument/2006/relationships/image" Target="../media/image22.png"/><Relationship Id="rId5" Type="http://schemas.openxmlformats.org/officeDocument/2006/relationships/image" Target="../media/image28.png"/><Relationship Id="rId6" Type="http://schemas.openxmlformats.org/officeDocument/2006/relationships/image" Target="../media/image16.png"/><Relationship Id="rId7"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chart" Target="../charts/char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jp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5.png"/><Relationship Id="rId4" Type="http://schemas.openxmlformats.org/officeDocument/2006/relationships/image" Target="../media/image50.png"/><Relationship Id="rId5" Type="http://schemas.openxmlformats.org/officeDocument/2006/relationships/image" Target="../media/image38.png"/><Relationship Id="rId6" Type="http://schemas.openxmlformats.org/officeDocument/2006/relationships/image" Target="../media/image37.png"/><Relationship Id="rId7" Type="http://schemas.openxmlformats.org/officeDocument/2006/relationships/image" Target="../media/image44.png"/><Relationship Id="rId8"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3.png"/><Relationship Id="rId4" Type="http://schemas.openxmlformats.org/officeDocument/2006/relationships/image" Target="../media/image55.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2.png"/><Relationship Id="rId4" Type="http://schemas.openxmlformats.org/officeDocument/2006/relationships/image" Target="../media/image54.png"/><Relationship Id="rId5" Type="http://schemas.openxmlformats.org/officeDocument/2006/relationships/image" Target="../media/image48.png"/><Relationship Id="rId6" Type="http://schemas.openxmlformats.org/officeDocument/2006/relationships/image" Target="../media/image51.png"/><Relationship Id="rId7"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8.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4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b="25000" l="0" r="0" t="0"/>
          <a:stretch/>
        </p:blipFill>
        <p:spPr>
          <a:xfrm>
            <a:off x="0" y="0"/>
            <a:ext cx="12192000" cy="6858000"/>
          </a:xfrm>
          <a:prstGeom prst="rect">
            <a:avLst/>
          </a:prstGeom>
          <a:noFill/>
          <a:ln>
            <a:noFill/>
          </a:ln>
        </p:spPr>
      </p:pic>
      <p:sp>
        <p:nvSpPr>
          <p:cNvPr id="90" name="Google Shape;90;p1"/>
          <p:cNvSpPr txBox="1"/>
          <p:nvPr>
            <p:ph type="ctrTitle"/>
          </p:nvPr>
        </p:nvSpPr>
        <p:spPr>
          <a:xfrm>
            <a:off x="863336" y="412375"/>
            <a:ext cx="10465325" cy="1039907"/>
          </a:xfrm>
          <a:prstGeom prst="rect">
            <a:avLst/>
          </a:prstGeom>
          <a:noFill/>
          <a:ln>
            <a:noFill/>
          </a:ln>
          <a:effectLst>
            <a:outerShdw blurRad="50800" rotWithShape="0" algn="t" dir="5400000" dist="38100">
              <a:srgbClr val="000000">
                <a:alpha val="40000"/>
              </a:srgbClr>
            </a:outerShdw>
          </a:effectLst>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Times New Roman"/>
              <a:buNone/>
            </a:pPr>
            <a:r>
              <a:rPr b="1" lang="en-US">
                <a:solidFill>
                  <a:schemeClr val="lt1"/>
                </a:solidFill>
                <a:latin typeface="Times New Roman"/>
                <a:ea typeface="Times New Roman"/>
                <a:cs typeface="Times New Roman"/>
                <a:sym typeface="Times New Roman"/>
              </a:rPr>
              <a:t>A Critical Moment in History</a:t>
            </a:r>
            <a:endParaRPr/>
          </a:p>
        </p:txBody>
      </p:sp>
      <p:sp>
        <p:nvSpPr>
          <p:cNvPr id="91" name="Google Shape;91;p1"/>
          <p:cNvSpPr txBox="1"/>
          <p:nvPr/>
        </p:nvSpPr>
        <p:spPr>
          <a:xfrm>
            <a:off x="794737" y="1927685"/>
            <a:ext cx="10602520"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4000" u="none" cap="none" strike="noStrike">
                <a:solidFill>
                  <a:schemeClr val="dk1"/>
                </a:solidFill>
                <a:latin typeface="Calibri"/>
                <a:ea typeface="Calibri"/>
                <a:cs typeface="Calibri"/>
                <a:sym typeface="Calibri"/>
              </a:rPr>
              <a:t>The urgent need for climate and health adaptation in New Mexico</a:t>
            </a:r>
            <a:endParaRPr b="0" i="0" sz="4000" u="none" cap="none" strike="noStrike">
              <a:solidFill>
                <a:schemeClr val="dk1"/>
              </a:solidFill>
              <a:latin typeface="Calibri"/>
              <a:ea typeface="Calibri"/>
              <a:cs typeface="Calibri"/>
              <a:sym typeface="Calibri"/>
            </a:endParaRPr>
          </a:p>
        </p:txBody>
      </p:sp>
      <p:cxnSp>
        <p:nvCxnSpPr>
          <p:cNvPr id="92" name="Google Shape;92;p1"/>
          <p:cNvCxnSpPr/>
          <p:nvPr/>
        </p:nvCxnSpPr>
        <p:spPr>
          <a:xfrm>
            <a:off x="726139" y="1793320"/>
            <a:ext cx="10739717" cy="0"/>
          </a:xfrm>
          <a:prstGeom prst="straightConnector1">
            <a:avLst/>
          </a:prstGeom>
          <a:noFill/>
          <a:ln cap="flat" cmpd="sng" w="57150">
            <a:solidFill>
              <a:schemeClr val="dk1"/>
            </a:solidFill>
            <a:prstDash val="solid"/>
            <a:miter lim="800000"/>
            <a:headEnd len="sm" w="sm" type="none"/>
            <a:tailEnd len="sm" w="sm" type="none"/>
          </a:ln>
        </p:spPr>
      </p:cxnSp>
      <p:sp>
        <p:nvSpPr>
          <p:cNvPr id="93" name="Google Shape;93;p1"/>
          <p:cNvSpPr txBox="1"/>
          <p:nvPr/>
        </p:nvSpPr>
        <p:spPr>
          <a:xfrm>
            <a:off x="10657541" y="6336022"/>
            <a:ext cx="1534459"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200" u="none" cap="none" strike="noStrike">
                <a:solidFill>
                  <a:schemeClr val="lt1"/>
                </a:solidFill>
                <a:latin typeface="Calibri"/>
                <a:ea typeface="Calibri"/>
                <a:cs typeface="Calibri"/>
                <a:sym typeface="Calibri"/>
              </a:rPr>
              <a:t>Patrick Lohmann / Source New Mexico</a:t>
            </a:r>
            <a:endParaRPr/>
          </a:p>
        </p:txBody>
      </p:sp>
      <p:sp>
        <p:nvSpPr>
          <p:cNvPr id="94" name="Google Shape;9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0"/>
          <p:cNvSpPr txBox="1"/>
          <p:nvPr>
            <p:ph idx="1" type="body"/>
          </p:nvPr>
        </p:nvSpPr>
        <p:spPr>
          <a:xfrm>
            <a:off x="838200" y="1458409"/>
            <a:ext cx="10515600" cy="435973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	</a:t>
            </a:r>
            <a:endParaRPr/>
          </a:p>
        </p:txBody>
      </p:sp>
      <p:sp>
        <p:nvSpPr>
          <p:cNvPr id="195" name="Google Shape;195;p10"/>
          <p:cNvSpPr txBox="1"/>
          <p:nvPr>
            <p:ph type="title"/>
          </p:nvPr>
        </p:nvSpPr>
        <p:spPr>
          <a:xfrm>
            <a:off x="427911" y="152315"/>
            <a:ext cx="11336178" cy="115825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rPr b="1" lang="en-US">
                <a:latin typeface="Times New Roman"/>
                <a:ea typeface="Times New Roman"/>
                <a:cs typeface="Times New Roman"/>
                <a:sym typeface="Times New Roman"/>
              </a:rPr>
              <a:t>Days and nights are getting hotter:</a:t>
            </a:r>
            <a:endParaRPr/>
          </a:p>
        </p:txBody>
      </p:sp>
      <p:pic>
        <p:nvPicPr>
          <p:cNvPr descr="Chart, bar chart&#10;&#10;Description automatically generated" id="196" name="Google Shape;196;p10"/>
          <p:cNvPicPr preferRelativeResize="0"/>
          <p:nvPr/>
        </p:nvPicPr>
        <p:blipFill rotWithShape="1">
          <a:blip r:embed="rId3">
            <a:alphaModFix/>
          </a:blip>
          <a:srcRect b="0" l="0" r="0" t="0"/>
          <a:stretch/>
        </p:blipFill>
        <p:spPr>
          <a:xfrm>
            <a:off x="354575" y="1089356"/>
            <a:ext cx="5791000" cy="5279397"/>
          </a:xfrm>
          <a:prstGeom prst="rect">
            <a:avLst/>
          </a:prstGeom>
          <a:noFill/>
          <a:ln>
            <a:noFill/>
          </a:ln>
        </p:spPr>
      </p:pic>
      <p:pic>
        <p:nvPicPr>
          <p:cNvPr descr="Chart, bar chart&#10;&#10;Description automatically generated" id="197" name="Google Shape;197;p10"/>
          <p:cNvPicPr preferRelativeResize="0"/>
          <p:nvPr/>
        </p:nvPicPr>
        <p:blipFill rotWithShape="1">
          <a:blip r:embed="rId4">
            <a:alphaModFix/>
          </a:blip>
          <a:srcRect b="0" l="0" r="0" t="0"/>
          <a:stretch/>
        </p:blipFill>
        <p:spPr>
          <a:xfrm>
            <a:off x="6078408" y="1265717"/>
            <a:ext cx="5791000" cy="5279397"/>
          </a:xfrm>
          <a:prstGeom prst="rect">
            <a:avLst/>
          </a:prstGeom>
          <a:noFill/>
          <a:ln>
            <a:noFill/>
          </a:ln>
        </p:spPr>
      </p:pic>
      <p:cxnSp>
        <p:nvCxnSpPr>
          <p:cNvPr id="198" name="Google Shape;198;p10"/>
          <p:cNvCxnSpPr/>
          <p:nvPr/>
        </p:nvCxnSpPr>
        <p:spPr>
          <a:xfrm flipH="1" rot="10800000">
            <a:off x="4434803" y="3322355"/>
            <a:ext cx="1643605" cy="1663861"/>
          </a:xfrm>
          <a:prstGeom prst="straightConnector1">
            <a:avLst/>
          </a:prstGeom>
          <a:noFill/>
          <a:ln cap="flat" cmpd="sng" w="38100">
            <a:solidFill>
              <a:srgbClr val="FF0000"/>
            </a:solidFill>
            <a:prstDash val="solid"/>
            <a:miter lim="800000"/>
            <a:headEnd len="sm" w="sm" type="none"/>
            <a:tailEnd len="med" w="med" type="triangle"/>
          </a:ln>
        </p:spPr>
      </p:cxnSp>
      <p:cxnSp>
        <p:nvCxnSpPr>
          <p:cNvPr id="199" name="Google Shape;199;p10"/>
          <p:cNvCxnSpPr/>
          <p:nvPr/>
        </p:nvCxnSpPr>
        <p:spPr>
          <a:xfrm flipH="1" rot="10800000">
            <a:off x="10155936" y="2926080"/>
            <a:ext cx="1608153" cy="2060136"/>
          </a:xfrm>
          <a:prstGeom prst="straightConnector1">
            <a:avLst/>
          </a:prstGeom>
          <a:noFill/>
          <a:ln cap="flat" cmpd="sng" w="38100">
            <a:solidFill>
              <a:srgbClr val="FF0000"/>
            </a:solidFill>
            <a:prstDash val="solid"/>
            <a:miter lim="800000"/>
            <a:headEnd len="sm" w="sm" type="none"/>
            <a:tailEnd len="med" w="med" type="triangle"/>
          </a:ln>
        </p:spPr>
      </p:cxnSp>
      <p:sp>
        <p:nvSpPr>
          <p:cNvPr id="200" name="Google Shape;200;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descr="Chart, bar chart&#10;&#10;Description automatically generated" id="206" name="Google Shape;206;p11"/>
          <p:cNvPicPr preferRelativeResize="0"/>
          <p:nvPr/>
        </p:nvPicPr>
        <p:blipFill rotWithShape="1">
          <a:blip r:embed="rId3">
            <a:alphaModFix/>
          </a:blip>
          <a:srcRect b="18572" l="0" r="0" t="7921"/>
          <a:stretch/>
        </p:blipFill>
        <p:spPr>
          <a:xfrm>
            <a:off x="1150643" y="200308"/>
            <a:ext cx="9890714" cy="6521167"/>
          </a:xfrm>
          <a:prstGeom prst="rect">
            <a:avLst/>
          </a:prstGeom>
          <a:noFill/>
          <a:ln>
            <a:noFill/>
          </a:ln>
        </p:spPr>
      </p:pic>
      <p:sp>
        <p:nvSpPr>
          <p:cNvPr id="207" name="Google Shape;20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2"/>
          <p:cNvSpPr txBox="1"/>
          <p:nvPr>
            <p:ph type="title"/>
          </p:nvPr>
        </p:nvSpPr>
        <p:spPr>
          <a:xfrm>
            <a:off x="310206" y="262328"/>
            <a:ext cx="11367132" cy="69331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Times New Roman"/>
              <a:buNone/>
            </a:pPr>
            <a:r>
              <a:rPr b="1" lang="en-US">
                <a:latin typeface="Times New Roman"/>
                <a:ea typeface="Times New Roman"/>
                <a:cs typeface="Times New Roman"/>
                <a:sym typeface="Times New Roman"/>
              </a:rPr>
              <a:t>Dramatic increase in fire weather days:</a:t>
            </a:r>
            <a:endParaRPr/>
          </a:p>
        </p:txBody>
      </p:sp>
      <p:pic>
        <p:nvPicPr>
          <p:cNvPr descr="Chart&#10;&#10;Description automatically generated" id="214" name="Google Shape;214;p12"/>
          <p:cNvPicPr preferRelativeResize="0"/>
          <p:nvPr/>
        </p:nvPicPr>
        <p:blipFill rotWithShape="1">
          <a:blip r:embed="rId3">
            <a:alphaModFix/>
          </a:blip>
          <a:srcRect b="12407" l="0" r="0" t="0"/>
          <a:stretch/>
        </p:blipFill>
        <p:spPr>
          <a:xfrm>
            <a:off x="8264324" y="3958716"/>
            <a:ext cx="3763531" cy="2636956"/>
          </a:xfrm>
          <a:prstGeom prst="rect">
            <a:avLst/>
          </a:prstGeom>
          <a:noFill/>
          <a:ln>
            <a:noFill/>
          </a:ln>
        </p:spPr>
      </p:pic>
      <p:pic>
        <p:nvPicPr>
          <p:cNvPr descr="Chart, line chart&#10;&#10;Description automatically generated" id="215" name="Google Shape;215;p12"/>
          <p:cNvPicPr preferRelativeResize="0"/>
          <p:nvPr/>
        </p:nvPicPr>
        <p:blipFill rotWithShape="1">
          <a:blip r:embed="rId4">
            <a:alphaModFix/>
          </a:blip>
          <a:srcRect b="12387" l="0" r="0" t="0"/>
          <a:stretch/>
        </p:blipFill>
        <p:spPr>
          <a:xfrm>
            <a:off x="4218802" y="3958715"/>
            <a:ext cx="3921556" cy="2636955"/>
          </a:xfrm>
          <a:prstGeom prst="rect">
            <a:avLst/>
          </a:prstGeom>
          <a:noFill/>
          <a:ln>
            <a:noFill/>
          </a:ln>
        </p:spPr>
      </p:pic>
      <p:pic>
        <p:nvPicPr>
          <p:cNvPr descr="Chart&#10;&#10;Description automatically generated" id="216" name="Google Shape;216;p12"/>
          <p:cNvPicPr preferRelativeResize="0"/>
          <p:nvPr/>
        </p:nvPicPr>
        <p:blipFill rotWithShape="1">
          <a:blip r:embed="rId5">
            <a:alphaModFix/>
          </a:blip>
          <a:srcRect b="12387" l="0" r="0" t="0"/>
          <a:stretch/>
        </p:blipFill>
        <p:spPr>
          <a:xfrm>
            <a:off x="8106299" y="1090467"/>
            <a:ext cx="3921556" cy="2636956"/>
          </a:xfrm>
          <a:prstGeom prst="rect">
            <a:avLst/>
          </a:prstGeom>
          <a:noFill/>
          <a:ln>
            <a:noFill/>
          </a:ln>
        </p:spPr>
      </p:pic>
      <p:pic>
        <p:nvPicPr>
          <p:cNvPr descr="Chart, line chart&#10;&#10;Description automatically generated" id="217" name="Google Shape;217;p12"/>
          <p:cNvPicPr preferRelativeResize="0"/>
          <p:nvPr/>
        </p:nvPicPr>
        <p:blipFill rotWithShape="1">
          <a:blip r:embed="rId6">
            <a:alphaModFix/>
          </a:blip>
          <a:srcRect b="12409" l="0" r="0" t="0"/>
          <a:stretch/>
        </p:blipFill>
        <p:spPr>
          <a:xfrm>
            <a:off x="168228" y="3958716"/>
            <a:ext cx="3926608" cy="2636954"/>
          </a:xfrm>
          <a:prstGeom prst="rect">
            <a:avLst/>
          </a:prstGeom>
          <a:noFill/>
          <a:ln>
            <a:noFill/>
          </a:ln>
        </p:spPr>
      </p:pic>
      <p:pic>
        <p:nvPicPr>
          <p:cNvPr descr="Chart, line chart&#10;&#10;Description automatically generated" id="218" name="Google Shape;218;p12"/>
          <p:cNvPicPr preferRelativeResize="0"/>
          <p:nvPr/>
        </p:nvPicPr>
        <p:blipFill rotWithShape="1">
          <a:blip r:embed="rId7">
            <a:alphaModFix/>
          </a:blip>
          <a:srcRect b="10223" l="0" r="0" t="17033"/>
          <a:stretch/>
        </p:blipFill>
        <p:spPr>
          <a:xfrm>
            <a:off x="3747541" y="1097898"/>
            <a:ext cx="4140615" cy="2629525"/>
          </a:xfrm>
          <a:prstGeom prst="rect">
            <a:avLst/>
          </a:prstGeom>
          <a:noFill/>
          <a:ln>
            <a:noFill/>
          </a:ln>
        </p:spPr>
      </p:pic>
      <p:pic>
        <p:nvPicPr>
          <p:cNvPr id="219" name="Google Shape;219;p12"/>
          <p:cNvPicPr preferRelativeResize="0"/>
          <p:nvPr/>
        </p:nvPicPr>
        <p:blipFill rotWithShape="1">
          <a:blip r:embed="rId8">
            <a:alphaModFix/>
          </a:blip>
          <a:srcRect b="14498" l="29658" r="29527" t="23331"/>
          <a:stretch/>
        </p:blipFill>
        <p:spPr>
          <a:xfrm>
            <a:off x="201135" y="894981"/>
            <a:ext cx="3328264" cy="2854542"/>
          </a:xfrm>
          <a:prstGeom prst="rect">
            <a:avLst/>
          </a:prstGeom>
          <a:noFill/>
          <a:ln>
            <a:noFill/>
          </a:ln>
        </p:spPr>
      </p:pic>
      <p:pic>
        <p:nvPicPr>
          <p:cNvPr descr="Chart, line chart&#10;&#10;Description automatically generated" id="220" name="Google Shape;220;p12"/>
          <p:cNvPicPr preferRelativeResize="0"/>
          <p:nvPr/>
        </p:nvPicPr>
        <p:blipFill rotWithShape="1">
          <a:blip r:embed="rId7">
            <a:alphaModFix/>
          </a:blip>
          <a:srcRect b="14438" l="34742" r="28883" t="77306"/>
          <a:stretch/>
        </p:blipFill>
        <p:spPr>
          <a:xfrm>
            <a:off x="4935346" y="3213899"/>
            <a:ext cx="2116852" cy="419447"/>
          </a:xfrm>
          <a:prstGeom prst="rect">
            <a:avLst/>
          </a:prstGeom>
          <a:noFill/>
          <a:ln>
            <a:noFill/>
          </a:ln>
        </p:spPr>
      </p:pic>
      <p:pic>
        <p:nvPicPr>
          <p:cNvPr descr="Chart&#10;&#10;Description automatically generated" id="221" name="Google Shape;221;p12"/>
          <p:cNvPicPr preferRelativeResize="0"/>
          <p:nvPr/>
        </p:nvPicPr>
        <p:blipFill rotWithShape="1">
          <a:blip r:embed="rId5">
            <a:alphaModFix/>
          </a:blip>
          <a:srcRect b="17450" l="32176" r="28047" t="72635"/>
          <a:stretch/>
        </p:blipFill>
        <p:spPr>
          <a:xfrm>
            <a:off x="9075961" y="3267858"/>
            <a:ext cx="2299447" cy="383474"/>
          </a:xfrm>
          <a:prstGeom prst="rect">
            <a:avLst/>
          </a:prstGeom>
          <a:noFill/>
          <a:ln>
            <a:noFill/>
          </a:ln>
        </p:spPr>
      </p:pic>
      <p:pic>
        <p:nvPicPr>
          <p:cNvPr descr="Chart, line chart&#10;&#10;Description automatically generated" id="222" name="Google Shape;222;p12"/>
          <p:cNvPicPr preferRelativeResize="0"/>
          <p:nvPr/>
        </p:nvPicPr>
        <p:blipFill rotWithShape="1">
          <a:blip r:embed="rId6">
            <a:alphaModFix/>
          </a:blip>
          <a:srcRect b="19536" l="32233" r="28384" t="73100"/>
          <a:stretch/>
        </p:blipFill>
        <p:spPr>
          <a:xfrm>
            <a:off x="993243" y="6124828"/>
            <a:ext cx="2276577" cy="302866"/>
          </a:xfrm>
          <a:prstGeom prst="rect">
            <a:avLst/>
          </a:prstGeom>
          <a:noFill/>
          <a:ln>
            <a:noFill/>
          </a:ln>
        </p:spPr>
      </p:pic>
      <p:pic>
        <p:nvPicPr>
          <p:cNvPr descr="Chart, line chart&#10;&#10;Description automatically generated" id="223" name="Google Shape;223;p12"/>
          <p:cNvPicPr preferRelativeResize="0"/>
          <p:nvPr/>
        </p:nvPicPr>
        <p:blipFill rotWithShape="1">
          <a:blip r:embed="rId4">
            <a:alphaModFix/>
          </a:blip>
          <a:srcRect b="19313" l="34267" r="28699" t="72947"/>
          <a:stretch/>
        </p:blipFill>
        <p:spPr>
          <a:xfrm>
            <a:off x="5073231" y="6104350"/>
            <a:ext cx="2366077" cy="323344"/>
          </a:xfrm>
          <a:prstGeom prst="rect">
            <a:avLst/>
          </a:prstGeom>
          <a:noFill/>
          <a:ln>
            <a:noFill/>
          </a:ln>
        </p:spPr>
      </p:pic>
      <p:pic>
        <p:nvPicPr>
          <p:cNvPr descr="Chart&#10;&#10;Description automatically generated" id="224" name="Google Shape;224;p12"/>
          <p:cNvPicPr preferRelativeResize="0"/>
          <p:nvPr/>
        </p:nvPicPr>
        <p:blipFill rotWithShape="1">
          <a:blip r:embed="rId3">
            <a:alphaModFix/>
          </a:blip>
          <a:srcRect b="17470" l="37189" r="32798" t="73376"/>
          <a:stretch/>
        </p:blipFill>
        <p:spPr>
          <a:xfrm>
            <a:off x="9203979" y="6104350"/>
            <a:ext cx="1994778" cy="379701"/>
          </a:xfrm>
          <a:prstGeom prst="rect">
            <a:avLst/>
          </a:prstGeom>
          <a:noFill/>
          <a:ln>
            <a:noFill/>
          </a:ln>
        </p:spPr>
      </p:pic>
      <p:sp>
        <p:nvSpPr>
          <p:cNvPr id="225" name="Google Shape;225;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3"/>
          <p:cNvSpPr txBox="1"/>
          <p:nvPr>
            <p:ph type="title"/>
          </p:nvPr>
        </p:nvSpPr>
        <p:spPr>
          <a:xfrm>
            <a:off x="314325" y="350838"/>
            <a:ext cx="5994689" cy="89217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Times New Roman"/>
              <a:buNone/>
            </a:pPr>
            <a:r>
              <a:rPr b="1" lang="en-US" u="sng">
                <a:latin typeface="Times New Roman"/>
                <a:ea typeface="Times New Roman"/>
                <a:cs typeface="Times New Roman"/>
                <a:sym typeface="Times New Roman"/>
              </a:rPr>
              <a:t>NM 2022 Wildfire Season</a:t>
            </a:r>
            <a:endParaRPr/>
          </a:p>
        </p:txBody>
      </p:sp>
      <p:sp>
        <p:nvSpPr>
          <p:cNvPr id="232" name="Google Shape;232;p13"/>
          <p:cNvSpPr txBox="1"/>
          <p:nvPr>
            <p:ph idx="1" type="body"/>
          </p:nvPr>
        </p:nvSpPr>
        <p:spPr>
          <a:xfrm>
            <a:off x="0" y="1435144"/>
            <a:ext cx="6319838" cy="4686300"/>
          </a:xfrm>
          <a:prstGeom prst="rect">
            <a:avLst/>
          </a:prstGeom>
          <a:noFill/>
          <a:ln>
            <a:noFill/>
          </a:ln>
        </p:spPr>
        <p:txBody>
          <a:bodyPr anchorCtr="0" anchor="t" bIns="45700" lIns="91425" spcFirstLastPara="1" rIns="91425" wrap="square" tIns="45700">
            <a:normAutofit fontScale="92500" lnSpcReduction="10000"/>
          </a:bodyPr>
          <a:lstStyle/>
          <a:p>
            <a:pPr indent="-228600" lvl="1" marL="685800" rtl="0" algn="l">
              <a:lnSpc>
                <a:spcPct val="90000"/>
              </a:lnSpc>
              <a:spcBef>
                <a:spcPts val="0"/>
              </a:spcBef>
              <a:spcAft>
                <a:spcPts val="0"/>
              </a:spcAft>
              <a:buClr>
                <a:schemeClr val="dk1"/>
              </a:buClr>
              <a:buSzPct val="100000"/>
              <a:buChar char="•"/>
            </a:pPr>
            <a:r>
              <a:rPr lang="en-US" sz="3600"/>
              <a:t>899,453 acres burned [over 1% of the entire areas of the state].</a:t>
            </a:r>
            <a:endParaRPr/>
          </a:p>
          <a:p>
            <a:pPr indent="0" lvl="1" marL="457200" rtl="0" algn="l">
              <a:lnSpc>
                <a:spcPct val="90000"/>
              </a:lnSpc>
              <a:spcBef>
                <a:spcPts val="500"/>
              </a:spcBef>
              <a:spcAft>
                <a:spcPts val="0"/>
              </a:spcAft>
              <a:buClr>
                <a:schemeClr val="dk1"/>
              </a:buClr>
              <a:buSzPct val="100000"/>
              <a:buNone/>
            </a:pPr>
            <a:r>
              <a:t/>
            </a:r>
            <a:endParaRPr sz="3600"/>
          </a:p>
          <a:p>
            <a:pPr indent="-228600" lvl="1" marL="685800" rtl="0" algn="l">
              <a:lnSpc>
                <a:spcPct val="90000"/>
              </a:lnSpc>
              <a:spcBef>
                <a:spcPts val="500"/>
              </a:spcBef>
              <a:spcAft>
                <a:spcPts val="0"/>
              </a:spcAft>
              <a:buClr>
                <a:schemeClr val="dk1"/>
              </a:buClr>
              <a:buSzPct val="100000"/>
              <a:buChar char="•"/>
            </a:pPr>
            <a:r>
              <a:rPr lang="en-US" sz="3600"/>
              <a:t>26,841 addresses were under evacuation in a single day [approximately 69,786 people]. </a:t>
            </a:r>
            <a:endParaRPr/>
          </a:p>
          <a:p>
            <a:pPr indent="-17144" lvl="1" marL="685800" rtl="0" algn="l">
              <a:lnSpc>
                <a:spcPct val="90000"/>
              </a:lnSpc>
              <a:spcBef>
                <a:spcPts val="500"/>
              </a:spcBef>
              <a:spcAft>
                <a:spcPts val="0"/>
              </a:spcAft>
              <a:buClr>
                <a:schemeClr val="dk1"/>
              </a:buClr>
              <a:buSzPct val="100000"/>
              <a:buNone/>
            </a:pPr>
            <a:r>
              <a:t/>
            </a:r>
            <a:endParaRPr sz="3600"/>
          </a:p>
          <a:p>
            <a:pPr indent="-228600" lvl="1" marL="685800" rtl="0" algn="l">
              <a:lnSpc>
                <a:spcPct val="90000"/>
              </a:lnSpc>
              <a:spcBef>
                <a:spcPts val="500"/>
              </a:spcBef>
              <a:spcAft>
                <a:spcPts val="0"/>
              </a:spcAft>
              <a:buClr>
                <a:schemeClr val="dk1"/>
              </a:buClr>
              <a:buSzPct val="100000"/>
              <a:buChar char="•"/>
            </a:pPr>
            <a:r>
              <a:rPr lang="en-US" sz="3600"/>
              <a:t>Approximately 1,450 homes were destroyed, impacting 3,800 people.</a:t>
            </a:r>
            <a:endParaRPr/>
          </a:p>
          <a:p>
            <a:pPr indent="-64135" lvl="0" marL="228600" rtl="0" algn="l">
              <a:lnSpc>
                <a:spcPct val="90000"/>
              </a:lnSpc>
              <a:spcBef>
                <a:spcPts val="1000"/>
              </a:spcBef>
              <a:spcAft>
                <a:spcPts val="0"/>
              </a:spcAft>
              <a:buClr>
                <a:schemeClr val="dk1"/>
              </a:buClr>
              <a:buSzPct val="100000"/>
              <a:buNone/>
            </a:pPr>
            <a:r>
              <a:t/>
            </a:r>
            <a:endParaRPr/>
          </a:p>
        </p:txBody>
      </p:sp>
      <p:pic>
        <p:nvPicPr>
          <p:cNvPr id="233" name="Google Shape;233;p13"/>
          <p:cNvPicPr preferRelativeResize="0"/>
          <p:nvPr/>
        </p:nvPicPr>
        <p:blipFill rotWithShape="1">
          <a:blip r:embed="rId3">
            <a:alphaModFix/>
          </a:blip>
          <a:srcRect b="0" l="0" r="0" t="0"/>
          <a:stretch/>
        </p:blipFill>
        <p:spPr>
          <a:xfrm>
            <a:off x="6657975" y="0"/>
            <a:ext cx="5534025" cy="6858000"/>
          </a:xfrm>
          <a:prstGeom prst="rect">
            <a:avLst/>
          </a:prstGeom>
          <a:noFill/>
          <a:ln>
            <a:noFill/>
          </a:ln>
        </p:spPr>
      </p:pic>
      <p:sp>
        <p:nvSpPr>
          <p:cNvPr id="234" name="Google Shape;23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descr="Recycle sign" id="240" name="Google Shape;240;p14"/>
          <p:cNvPicPr preferRelativeResize="0"/>
          <p:nvPr/>
        </p:nvPicPr>
        <p:blipFill rotWithShape="1">
          <a:blip r:embed="rId3">
            <a:alphaModFix/>
          </a:blip>
          <a:srcRect b="0" l="0" r="0" t="0"/>
          <a:stretch/>
        </p:blipFill>
        <p:spPr>
          <a:xfrm rot="2441264">
            <a:off x="3822007" y="845387"/>
            <a:ext cx="4812736" cy="4812736"/>
          </a:xfrm>
          <a:prstGeom prst="rect">
            <a:avLst/>
          </a:prstGeom>
          <a:noFill/>
          <a:ln>
            <a:noFill/>
          </a:ln>
        </p:spPr>
      </p:pic>
      <p:sp>
        <p:nvSpPr>
          <p:cNvPr id="241" name="Google Shape;241;p14"/>
          <p:cNvSpPr txBox="1"/>
          <p:nvPr>
            <p:ph type="title"/>
          </p:nvPr>
        </p:nvSpPr>
        <p:spPr>
          <a:xfrm>
            <a:off x="264763" y="212760"/>
            <a:ext cx="6103724" cy="81254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Times New Roman"/>
              <a:buNone/>
            </a:pPr>
            <a:r>
              <a:rPr b="1" lang="en-US" sz="4800">
                <a:latin typeface="Times New Roman"/>
                <a:ea typeface="Times New Roman"/>
                <a:cs typeface="Times New Roman"/>
                <a:sym typeface="Times New Roman"/>
              </a:rPr>
              <a:t>Hot-Dry Feedback Loop</a:t>
            </a:r>
            <a:endParaRPr/>
          </a:p>
        </p:txBody>
      </p:sp>
      <p:pic>
        <p:nvPicPr>
          <p:cNvPr descr="Sun" id="242" name="Google Shape;242;p14"/>
          <p:cNvPicPr preferRelativeResize="0"/>
          <p:nvPr/>
        </p:nvPicPr>
        <p:blipFill rotWithShape="1">
          <a:blip r:embed="rId4">
            <a:alphaModFix/>
          </a:blip>
          <a:srcRect b="0" l="0" r="0" t="0"/>
          <a:stretch/>
        </p:blipFill>
        <p:spPr>
          <a:xfrm rot="-1057834">
            <a:off x="2499952" y="1655595"/>
            <a:ext cx="2366613" cy="2366613"/>
          </a:xfrm>
          <a:prstGeom prst="rect">
            <a:avLst/>
          </a:prstGeom>
          <a:noFill/>
          <a:ln>
            <a:noFill/>
          </a:ln>
        </p:spPr>
      </p:pic>
      <p:pic>
        <p:nvPicPr>
          <p:cNvPr descr="Desert scene" id="243" name="Google Shape;243;p14"/>
          <p:cNvPicPr preferRelativeResize="0"/>
          <p:nvPr/>
        </p:nvPicPr>
        <p:blipFill rotWithShape="1">
          <a:blip r:embed="rId5">
            <a:alphaModFix/>
          </a:blip>
          <a:srcRect b="0" l="0" r="0" t="0"/>
          <a:stretch/>
        </p:blipFill>
        <p:spPr>
          <a:xfrm>
            <a:off x="6786155" y="778271"/>
            <a:ext cx="2007654" cy="2007654"/>
          </a:xfrm>
          <a:prstGeom prst="rect">
            <a:avLst/>
          </a:prstGeom>
          <a:noFill/>
          <a:ln>
            <a:noFill/>
          </a:ln>
        </p:spPr>
      </p:pic>
      <p:pic>
        <p:nvPicPr>
          <p:cNvPr descr="Deciduous tree" id="244" name="Google Shape;244;p14"/>
          <p:cNvPicPr preferRelativeResize="0"/>
          <p:nvPr/>
        </p:nvPicPr>
        <p:blipFill rotWithShape="1">
          <a:blip r:embed="rId6">
            <a:alphaModFix/>
          </a:blip>
          <a:srcRect b="0" l="0" r="0" t="0"/>
          <a:stretch/>
        </p:blipFill>
        <p:spPr>
          <a:xfrm>
            <a:off x="6583118" y="4805414"/>
            <a:ext cx="1309887" cy="1309887"/>
          </a:xfrm>
          <a:prstGeom prst="rect">
            <a:avLst/>
          </a:prstGeom>
          <a:noFill/>
          <a:ln>
            <a:noFill/>
          </a:ln>
        </p:spPr>
      </p:pic>
      <p:pic>
        <p:nvPicPr>
          <p:cNvPr descr="Fire" id="245" name="Google Shape;245;p14"/>
          <p:cNvPicPr preferRelativeResize="0"/>
          <p:nvPr/>
        </p:nvPicPr>
        <p:blipFill rotWithShape="1">
          <a:blip r:embed="rId7">
            <a:alphaModFix/>
          </a:blip>
          <a:srcRect b="0" l="0" r="0" t="0"/>
          <a:stretch/>
        </p:blipFill>
        <p:spPr>
          <a:xfrm>
            <a:off x="6844418" y="4155217"/>
            <a:ext cx="914400" cy="914400"/>
          </a:xfrm>
          <a:prstGeom prst="rect">
            <a:avLst/>
          </a:prstGeom>
          <a:noFill/>
          <a:ln>
            <a:noFill/>
          </a:ln>
        </p:spPr>
      </p:pic>
      <p:pic>
        <p:nvPicPr>
          <p:cNvPr descr="Fire" id="246" name="Google Shape;246;p14"/>
          <p:cNvPicPr preferRelativeResize="0"/>
          <p:nvPr/>
        </p:nvPicPr>
        <p:blipFill rotWithShape="1">
          <a:blip r:embed="rId7">
            <a:alphaModFix/>
          </a:blip>
          <a:srcRect b="0" l="0" r="0" t="0"/>
          <a:stretch/>
        </p:blipFill>
        <p:spPr>
          <a:xfrm>
            <a:off x="7435805" y="5262614"/>
            <a:ext cx="914400" cy="914400"/>
          </a:xfrm>
          <a:prstGeom prst="rect">
            <a:avLst/>
          </a:prstGeom>
          <a:noFill/>
          <a:ln>
            <a:noFill/>
          </a:ln>
        </p:spPr>
      </p:pic>
      <p:pic>
        <p:nvPicPr>
          <p:cNvPr descr="Fire" id="247" name="Google Shape;247;p14"/>
          <p:cNvPicPr preferRelativeResize="0"/>
          <p:nvPr/>
        </p:nvPicPr>
        <p:blipFill rotWithShape="1">
          <a:blip r:embed="rId7">
            <a:alphaModFix/>
          </a:blip>
          <a:srcRect b="0" l="0" r="0" t="0"/>
          <a:stretch/>
        </p:blipFill>
        <p:spPr>
          <a:xfrm>
            <a:off x="6043866" y="5191251"/>
            <a:ext cx="914400" cy="914400"/>
          </a:xfrm>
          <a:prstGeom prst="rect">
            <a:avLst/>
          </a:prstGeom>
          <a:noFill/>
          <a:ln>
            <a:noFill/>
          </a:ln>
        </p:spPr>
      </p:pic>
      <p:sp>
        <p:nvSpPr>
          <p:cNvPr id="248" name="Google Shape;248;p14"/>
          <p:cNvSpPr txBox="1"/>
          <p:nvPr/>
        </p:nvSpPr>
        <p:spPr>
          <a:xfrm>
            <a:off x="459097" y="1619280"/>
            <a:ext cx="2181459"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Hotter Temperatures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Less snowpack</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More evaporation</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Stress and loss of  vegetation</a:t>
            </a:r>
            <a:endParaRPr/>
          </a:p>
        </p:txBody>
      </p:sp>
      <p:sp>
        <p:nvSpPr>
          <p:cNvPr id="249" name="Google Shape;249;p14"/>
          <p:cNvSpPr txBox="1"/>
          <p:nvPr/>
        </p:nvSpPr>
        <p:spPr>
          <a:xfrm>
            <a:off x="8870225" y="1025305"/>
            <a:ext cx="2586037"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DRY</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Hydrophobic soil</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Increases evaporation</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Stress and loss of vegetation</a:t>
            </a:r>
            <a:endParaRPr/>
          </a:p>
        </p:txBody>
      </p:sp>
      <p:sp>
        <p:nvSpPr>
          <p:cNvPr id="250" name="Google Shape;250;p14"/>
          <p:cNvSpPr txBox="1"/>
          <p:nvPr/>
        </p:nvSpPr>
        <p:spPr>
          <a:xfrm>
            <a:off x="8328296" y="4325025"/>
            <a:ext cx="3256010"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Vegetation Loss: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Reduces soil moisture</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Increases ambient temperatures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Increases wildfires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hydrophobic soil</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
        <p:nvSpPr>
          <p:cNvPr id="251" name="Google Shape;251;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15"/>
          <p:cNvPicPr preferRelativeResize="0"/>
          <p:nvPr>
            <p:ph idx="1" type="body"/>
          </p:nvPr>
        </p:nvPicPr>
        <p:blipFill rotWithShape="1">
          <a:blip r:embed="rId3">
            <a:alphaModFix/>
          </a:blip>
          <a:srcRect b="0" l="0" r="0" t="0"/>
          <a:stretch/>
        </p:blipFill>
        <p:spPr>
          <a:xfrm>
            <a:off x="158653" y="114489"/>
            <a:ext cx="9118793" cy="6629021"/>
          </a:xfrm>
          <a:prstGeom prst="rect">
            <a:avLst/>
          </a:prstGeom>
          <a:noFill/>
          <a:ln>
            <a:noFill/>
          </a:ln>
        </p:spPr>
      </p:pic>
      <p:sp>
        <p:nvSpPr>
          <p:cNvPr id="258" name="Google Shape;258;p15"/>
          <p:cNvSpPr/>
          <p:nvPr/>
        </p:nvSpPr>
        <p:spPr>
          <a:xfrm>
            <a:off x="9277445" y="114489"/>
            <a:ext cx="2755901" cy="6629021"/>
          </a:xfrm>
          <a:prstGeom prst="rect">
            <a:avLst/>
          </a:prstGeom>
          <a:solidFill>
            <a:srgbClr val="3535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15"/>
          <p:cNvSpPr/>
          <p:nvPr/>
        </p:nvSpPr>
        <p:spPr>
          <a:xfrm>
            <a:off x="9277446" y="2019300"/>
            <a:ext cx="2482754" cy="3898900"/>
          </a:xfrm>
          <a:prstGeom prst="rect">
            <a:avLst/>
          </a:prstGeom>
          <a:solidFill>
            <a:srgbClr val="FF706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15"/>
          <p:cNvSpPr/>
          <p:nvPr/>
        </p:nvSpPr>
        <p:spPr>
          <a:xfrm>
            <a:off x="8864600" y="2476500"/>
            <a:ext cx="1041400" cy="1066800"/>
          </a:xfrm>
          <a:prstGeom prst="rightArrow">
            <a:avLst>
              <a:gd fmla="val 50000" name="adj1"/>
              <a:gd fmla="val 50000" name="adj2"/>
            </a:avLst>
          </a:prstGeom>
          <a:solidFill>
            <a:srgbClr val="F9A88B"/>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1" name="Google Shape;261;p15"/>
          <p:cNvSpPr/>
          <p:nvPr/>
        </p:nvSpPr>
        <p:spPr>
          <a:xfrm>
            <a:off x="8864600" y="4222655"/>
            <a:ext cx="1041400" cy="1066800"/>
          </a:xfrm>
          <a:prstGeom prst="rightArrow">
            <a:avLst>
              <a:gd fmla="val 50000" name="adj1"/>
              <a:gd fmla="val 50000" name="adj2"/>
            </a:avLst>
          </a:prstGeom>
          <a:solidFill>
            <a:srgbClr val="F9A88B"/>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2" name="Google Shape;262;p15"/>
          <p:cNvSpPr/>
          <p:nvPr/>
        </p:nvSpPr>
        <p:spPr>
          <a:xfrm>
            <a:off x="9277446" y="1393777"/>
            <a:ext cx="2482754" cy="690517"/>
          </a:xfrm>
          <a:prstGeom prst="rect">
            <a:avLst/>
          </a:prstGeom>
          <a:solidFill>
            <a:srgbClr val="CF34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15"/>
          <p:cNvSpPr txBox="1"/>
          <p:nvPr/>
        </p:nvSpPr>
        <p:spPr>
          <a:xfrm>
            <a:off x="9277447" y="1477318"/>
            <a:ext cx="248275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lt1"/>
                </a:solidFill>
                <a:latin typeface="Calibri"/>
                <a:ea typeface="Calibri"/>
                <a:cs typeface="Calibri"/>
                <a:sym typeface="Calibri"/>
              </a:rPr>
              <a:t>DOWNSTREAM</a:t>
            </a:r>
            <a:endParaRPr/>
          </a:p>
        </p:txBody>
      </p:sp>
      <p:sp>
        <p:nvSpPr>
          <p:cNvPr id="264" name="Google Shape;264;p15"/>
          <p:cNvSpPr txBox="1"/>
          <p:nvPr/>
        </p:nvSpPr>
        <p:spPr>
          <a:xfrm>
            <a:off x="9378176" y="2235200"/>
            <a:ext cx="2382024" cy="430887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POVERTY &amp; FOOD INSECURITY</a:t>
            </a:r>
            <a:endParaRPr/>
          </a:p>
          <a:p>
            <a:pPr indent="0" lvl="0" marL="0" marR="0" rtl="0" algn="ctr">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n-US" sz="2000">
                <a:solidFill>
                  <a:schemeClr val="dk1"/>
                </a:solidFill>
                <a:latin typeface="Calibri"/>
                <a:ea typeface="Calibri"/>
                <a:cs typeface="Calibri"/>
                <a:sym typeface="Calibri"/>
              </a:rPr>
              <a:t>DISEASES OF </a:t>
            </a:r>
            <a:endParaRPr/>
          </a:p>
          <a:p>
            <a:pPr indent="0" lvl="0" marL="0" marR="0" rtl="0" algn="ctr">
              <a:spcBef>
                <a:spcPts val="0"/>
              </a:spcBef>
              <a:spcAft>
                <a:spcPts val="0"/>
              </a:spcAft>
              <a:buNone/>
            </a:pPr>
            <a:r>
              <a:rPr lang="en-US" sz="2000">
                <a:solidFill>
                  <a:schemeClr val="dk1"/>
                </a:solidFill>
                <a:latin typeface="Calibri"/>
                <a:ea typeface="Calibri"/>
                <a:cs typeface="Calibri"/>
                <a:sym typeface="Calibri"/>
              </a:rPr>
              <a:t>DESPAIR</a:t>
            </a:r>
            <a:endParaRPr/>
          </a:p>
          <a:p>
            <a:pPr indent="0" lvl="0" marL="0" marR="0" rtl="0" algn="ctr">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n-US" sz="2000">
                <a:solidFill>
                  <a:schemeClr val="dk1"/>
                </a:solidFill>
                <a:latin typeface="Calibri"/>
                <a:ea typeface="Calibri"/>
                <a:cs typeface="Calibri"/>
                <a:sym typeface="Calibri"/>
              </a:rPr>
              <a:t>DETERIORATING HEALTH &amp; </a:t>
            </a:r>
            <a:endParaRPr/>
          </a:p>
          <a:p>
            <a:pPr indent="0" lvl="0" marL="0" marR="0" rtl="0" algn="ctr">
              <a:spcBef>
                <a:spcPts val="0"/>
              </a:spcBef>
              <a:spcAft>
                <a:spcPts val="0"/>
              </a:spcAft>
              <a:buNone/>
            </a:pPr>
            <a:r>
              <a:rPr lang="en-US" sz="2000">
                <a:solidFill>
                  <a:schemeClr val="dk1"/>
                </a:solidFill>
                <a:latin typeface="Calibri"/>
                <a:ea typeface="Calibri"/>
                <a:cs typeface="Calibri"/>
                <a:sym typeface="Calibri"/>
              </a:rPr>
              <a:t>WELLBEING</a:t>
            </a:r>
            <a:endParaRPr/>
          </a:p>
          <a:p>
            <a:pPr indent="0" lvl="0" marL="0" marR="0" rtl="0" algn="ctr">
              <a:spcBef>
                <a:spcPts val="0"/>
              </a:spcBef>
              <a:spcAft>
                <a:spcPts val="0"/>
              </a:spcAft>
              <a:buNone/>
            </a:pPr>
            <a:r>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lang="en-US" sz="2000">
                <a:solidFill>
                  <a:schemeClr val="dk1"/>
                </a:solidFill>
                <a:latin typeface="Calibri"/>
                <a:ea typeface="Calibri"/>
                <a:cs typeface="Calibri"/>
                <a:sym typeface="Calibri"/>
              </a:rPr>
              <a:t>LOSS OF SUPPORT</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65" name="Google Shape;265;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6"/>
          <p:cNvSpPr/>
          <p:nvPr/>
        </p:nvSpPr>
        <p:spPr>
          <a:xfrm>
            <a:off x="161009" y="1361581"/>
            <a:ext cx="4622005" cy="1010916"/>
          </a:xfrm>
          <a:prstGeom prst="rect">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2" name="Google Shape;272;p16"/>
          <p:cNvSpPr txBox="1"/>
          <p:nvPr>
            <p:ph type="title"/>
          </p:nvPr>
        </p:nvSpPr>
        <p:spPr>
          <a:xfrm>
            <a:off x="368180" y="232339"/>
            <a:ext cx="3975219" cy="92075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Times New Roman"/>
              <a:buNone/>
            </a:pPr>
            <a:r>
              <a:rPr b="1" lang="en-US">
                <a:latin typeface="Times New Roman"/>
                <a:ea typeface="Times New Roman"/>
                <a:cs typeface="Times New Roman"/>
                <a:sym typeface="Times New Roman"/>
              </a:rPr>
              <a:t>Heat impacts on NM communities</a:t>
            </a:r>
            <a:endParaRPr/>
          </a:p>
        </p:txBody>
      </p:sp>
      <p:sp>
        <p:nvSpPr>
          <p:cNvPr id="273" name="Google Shape;273;p16"/>
          <p:cNvSpPr txBox="1"/>
          <p:nvPr>
            <p:ph idx="1" type="body"/>
          </p:nvPr>
        </p:nvSpPr>
        <p:spPr>
          <a:xfrm>
            <a:off x="264595" y="1469929"/>
            <a:ext cx="4389558" cy="90256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b="1" lang="en-US"/>
              <a:t>Increase in heat-related hospitalizations</a:t>
            </a:r>
            <a:endParaRPr/>
          </a:p>
        </p:txBody>
      </p:sp>
      <p:graphicFrame>
        <p:nvGraphicFramePr>
          <p:cNvPr id="274" name="Google Shape;274;p16"/>
          <p:cNvGraphicFramePr/>
          <p:nvPr/>
        </p:nvGraphicFramePr>
        <p:xfrm>
          <a:off x="5092505" y="157165"/>
          <a:ext cx="6731315" cy="6199186"/>
        </p:xfrm>
        <a:graphic>
          <a:graphicData uri="http://schemas.openxmlformats.org/drawingml/2006/chart">
            <c:chart r:id="rId3"/>
          </a:graphicData>
        </a:graphic>
      </p:graphicFrame>
      <p:sp>
        <p:nvSpPr>
          <p:cNvPr id="275" name="Google Shape;275;p16"/>
          <p:cNvSpPr txBox="1"/>
          <p:nvPr/>
        </p:nvSpPr>
        <p:spPr>
          <a:xfrm>
            <a:off x="161010" y="2480845"/>
            <a:ext cx="4622004"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Between 2009 and 2020, </a:t>
            </a:r>
            <a:r>
              <a:rPr b="1" lang="en-US" sz="2400">
                <a:solidFill>
                  <a:schemeClr val="dk1"/>
                </a:solidFill>
                <a:highlight>
                  <a:srgbClr val="FFFF00"/>
                </a:highlight>
                <a:latin typeface="Calibri"/>
                <a:ea typeface="Calibri"/>
                <a:cs typeface="Calibri"/>
                <a:sym typeface="Calibri"/>
              </a:rPr>
              <a:t>emergency room visits in NM for heat stress doubled</a:t>
            </a:r>
            <a:r>
              <a:rPr lang="en-US" sz="2400">
                <a:solidFill>
                  <a:schemeClr val="dk1"/>
                </a:solidFill>
                <a:highlight>
                  <a:srgbClr val="FFFF00"/>
                </a:highlight>
                <a:latin typeface="Calibri"/>
                <a:ea typeface="Calibri"/>
                <a:cs typeface="Calibri"/>
                <a:sym typeface="Calibri"/>
              </a:rPr>
              <a:t>. </a:t>
            </a:r>
            <a:r>
              <a:rPr lang="en-US" sz="2400">
                <a:solidFill>
                  <a:schemeClr val="dk1"/>
                </a:solidFill>
                <a:latin typeface="Calibri"/>
                <a:ea typeface="Calibri"/>
                <a:cs typeface="Calibri"/>
                <a:sym typeface="Calibri"/>
              </a:rPr>
              <a:t>This largely undercounts the true impacts, as heat stress can manifest in respiratory and cardiovascular emergencies.</a:t>
            </a:r>
            <a:endParaRPr/>
          </a:p>
        </p:txBody>
      </p:sp>
      <p:sp>
        <p:nvSpPr>
          <p:cNvPr id="276" name="Google Shape;276;p16"/>
          <p:cNvSpPr txBox="1"/>
          <p:nvPr/>
        </p:nvSpPr>
        <p:spPr>
          <a:xfrm>
            <a:off x="161009" y="5263978"/>
            <a:ext cx="462200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dk1"/>
                </a:solidFill>
                <a:latin typeface="Calibri"/>
                <a:ea typeface="Calibri"/>
                <a:cs typeface="Calibri"/>
                <a:sym typeface="Calibri"/>
              </a:rPr>
              <a:t>Heat waves already kill more people in the US each year than any other weather-related hazard</a:t>
            </a:r>
            <a:endParaRPr/>
          </a:p>
        </p:txBody>
      </p:sp>
      <p:sp>
        <p:nvSpPr>
          <p:cNvPr id="277" name="Google Shape;277;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7"/>
          <p:cNvSpPr/>
          <p:nvPr/>
        </p:nvSpPr>
        <p:spPr>
          <a:xfrm>
            <a:off x="195572" y="1423364"/>
            <a:ext cx="4967045" cy="1010916"/>
          </a:xfrm>
          <a:prstGeom prst="rect">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4" name="Google Shape;284;p17"/>
          <p:cNvSpPr txBox="1"/>
          <p:nvPr>
            <p:ph type="title"/>
          </p:nvPr>
        </p:nvSpPr>
        <p:spPr>
          <a:xfrm>
            <a:off x="195572" y="241634"/>
            <a:ext cx="5068406" cy="92075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Times New Roman"/>
              <a:buNone/>
            </a:pPr>
            <a:r>
              <a:rPr b="1" lang="en-US">
                <a:latin typeface="Times New Roman"/>
                <a:ea typeface="Times New Roman"/>
                <a:cs typeface="Times New Roman"/>
                <a:sym typeface="Times New Roman"/>
              </a:rPr>
              <a:t>Wildfire impacts on NM communities</a:t>
            </a:r>
            <a:endParaRPr/>
          </a:p>
        </p:txBody>
      </p:sp>
      <p:sp>
        <p:nvSpPr>
          <p:cNvPr id="285" name="Google Shape;285;p17"/>
          <p:cNvSpPr txBox="1"/>
          <p:nvPr>
            <p:ph idx="1" type="body"/>
          </p:nvPr>
        </p:nvSpPr>
        <p:spPr>
          <a:xfrm>
            <a:off x="327687" y="1477538"/>
            <a:ext cx="4702814" cy="90256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b="1" lang="en-US"/>
              <a:t>Increase in wildfire-associated hospitalizations and deaths</a:t>
            </a:r>
            <a:endParaRPr/>
          </a:p>
        </p:txBody>
      </p:sp>
      <p:sp>
        <p:nvSpPr>
          <p:cNvPr id="286" name="Google Shape;286;p17"/>
          <p:cNvSpPr txBox="1"/>
          <p:nvPr/>
        </p:nvSpPr>
        <p:spPr>
          <a:xfrm>
            <a:off x="267159" y="2646048"/>
            <a:ext cx="5068406" cy="3970318"/>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Morbidity and mortality from burns</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Smoke inhalation</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Indirect trauma associated with evacuations</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Post-wildfire flooding</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Damage to critical infrastructure</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Water contamination</a:t>
            </a:r>
            <a:endParaRPr/>
          </a:p>
        </p:txBody>
      </p:sp>
      <p:pic>
        <p:nvPicPr>
          <p:cNvPr descr="Chart, scatter chart, bubble chart&#10;&#10;Description automatically generated" id="287" name="Google Shape;287;p17"/>
          <p:cNvPicPr preferRelativeResize="0"/>
          <p:nvPr/>
        </p:nvPicPr>
        <p:blipFill rotWithShape="1">
          <a:blip r:embed="rId3">
            <a:alphaModFix/>
          </a:blip>
          <a:srcRect b="0" l="0" r="0" t="0"/>
          <a:stretch/>
        </p:blipFill>
        <p:spPr>
          <a:xfrm>
            <a:off x="5716069" y="110589"/>
            <a:ext cx="6223685" cy="6636821"/>
          </a:xfrm>
          <a:prstGeom prst="rect">
            <a:avLst/>
          </a:prstGeom>
          <a:noFill/>
          <a:ln>
            <a:noFill/>
          </a:ln>
        </p:spPr>
      </p:pic>
      <p:sp>
        <p:nvSpPr>
          <p:cNvPr id="288" name="Google Shape;288;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18"/>
          <p:cNvSpPr txBox="1"/>
          <p:nvPr>
            <p:ph type="title"/>
          </p:nvPr>
        </p:nvSpPr>
        <p:spPr>
          <a:xfrm>
            <a:off x="244613" y="195262"/>
            <a:ext cx="4819650" cy="92075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Times New Roman"/>
              <a:buNone/>
            </a:pPr>
            <a:r>
              <a:rPr b="1" lang="en-US">
                <a:latin typeface="Times New Roman"/>
                <a:ea typeface="Times New Roman"/>
                <a:cs typeface="Times New Roman"/>
                <a:sym typeface="Times New Roman"/>
              </a:rPr>
              <a:t>Smoke impacts on NM communities</a:t>
            </a:r>
            <a:endParaRPr/>
          </a:p>
        </p:txBody>
      </p:sp>
      <p:sp>
        <p:nvSpPr>
          <p:cNvPr id="295" name="Google Shape;295;p18"/>
          <p:cNvSpPr/>
          <p:nvPr/>
        </p:nvSpPr>
        <p:spPr>
          <a:xfrm>
            <a:off x="244613" y="1329725"/>
            <a:ext cx="4819651" cy="1193800"/>
          </a:xfrm>
          <a:prstGeom prst="rect">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6" name="Google Shape;296;p18"/>
          <p:cNvSpPr txBox="1"/>
          <p:nvPr>
            <p:ph idx="1" type="body"/>
          </p:nvPr>
        </p:nvSpPr>
        <p:spPr>
          <a:xfrm>
            <a:off x="435114" y="1500189"/>
            <a:ext cx="4819650" cy="92075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b="1" lang="en-US"/>
              <a:t>Increase in smoke-related hospitalizations and deaths.</a:t>
            </a:r>
            <a:endParaRPr/>
          </a:p>
        </p:txBody>
      </p:sp>
      <p:pic>
        <p:nvPicPr>
          <p:cNvPr id="297" name="Google Shape;297;p18"/>
          <p:cNvPicPr preferRelativeResize="0"/>
          <p:nvPr/>
        </p:nvPicPr>
        <p:blipFill rotWithShape="1">
          <a:blip r:embed="rId3">
            <a:alphaModFix/>
          </a:blip>
          <a:srcRect b="0" l="0" r="0" t="0"/>
          <a:stretch/>
        </p:blipFill>
        <p:spPr>
          <a:xfrm>
            <a:off x="5842119" y="0"/>
            <a:ext cx="5791200" cy="6858000"/>
          </a:xfrm>
          <a:prstGeom prst="rect">
            <a:avLst/>
          </a:prstGeom>
          <a:noFill/>
          <a:ln>
            <a:noFill/>
          </a:ln>
        </p:spPr>
      </p:pic>
      <p:sp>
        <p:nvSpPr>
          <p:cNvPr id="298" name="Google Shape;298;p18"/>
          <p:cNvSpPr txBox="1"/>
          <p:nvPr/>
        </p:nvSpPr>
        <p:spPr>
          <a:xfrm>
            <a:off x="244613" y="2671089"/>
            <a:ext cx="5414782"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This summer alone, we saw </a:t>
            </a:r>
            <a:r>
              <a:rPr b="1" lang="en-US" sz="2400">
                <a:solidFill>
                  <a:schemeClr val="dk1"/>
                </a:solidFill>
                <a:highlight>
                  <a:srgbClr val="FFFF00"/>
                </a:highlight>
                <a:latin typeface="Calibri"/>
                <a:ea typeface="Calibri"/>
                <a:cs typeface="Calibri"/>
                <a:sym typeface="Calibri"/>
              </a:rPr>
              <a:t>2,555 respiratory ED visits in NM</a:t>
            </a:r>
            <a:r>
              <a:rPr b="1" lang="en-US" sz="2400">
                <a:solidFill>
                  <a:schemeClr val="dk1"/>
                </a:solidFill>
                <a:latin typeface="Calibri"/>
                <a:ea typeface="Calibri"/>
                <a:cs typeface="Calibri"/>
                <a:sym typeface="Calibri"/>
              </a:rPr>
              <a:t>,</a:t>
            </a:r>
            <a:r>
              <a:rPr lang="en-US" sz="2400">
                <a:solidFill>
                  <a:schemeClr val="dk1"/>
                </a:solidFill>
                <a:latin typeface="Calibri"/>
                <a:ea typeface="Calibri"/>
                <a:cs typeface="Calibri"/>
                <a:sym typeface="Calibri"/>
              </a:rPr>
              <a:t> an 18%  increase compared to previous summers. 80% of the patients being from the most vulnerable communities (SVI).</a:t>
            </a:r>
            <a:r>
              <a:rPr baseline="30000" lang="en-US" sz="2400">
                <a:solidFill>
                  <a:schemeClr val="dk1"/>
                </a:solidFill>
                <a:latin typeface="Calibri"/>
                <a:ea typeface="Calibri"/>
                <a:cs typeface="Calibri"/>
                <a:sym typeface="Calibri"/>
              </a:rPr>
              <a:t>1</a:t>
            </a:r>
            <a:endParaRPr/>
          </a:p>
        </p:txBody>
      </p:sp>
      <p:sp>
        <p:nvSpPr>
          <p:cNvPr id="299" name="Google Shape;299;p18"/>
          <p:cNvSpPr txBox="1"/>
          <p:nvPr/>
        </p:nvSpPr>
        <p:spPr>
          <a:xfrm>
            <a:off x="244613" y="4597817"/>
            <a:ext cx="5414782"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200">
                <a:solidFill>
                  <a:schemeClr val="dk1"/>
                </a:solidFill>
                <a:latin typeface="Calibri"/>
                <a:ea typeface="Calibri"/>
                <a:cs typeface="Calibri"/>
                <a:sym typeface="Calibri"/>
              </a:rPr>
              <a:t>Long-term exposure to smoke has been linked to:</a:t>
            </a:r>
            <a:endParaRPr/>
          </a:p>
          <a:p>
            <a:pPr indent="-342900" lvl="0" marL="342900" marR="0" rtl="0" algn="l">
              <a:spcBef>
                <a:spcPts val="0"/>
              </a:spcBef>
              <a:spcAft>
                <a:spcPts val="0"/>
              </a:spcAft>
              <a:buClr>
                <a:schemeClr val="dk1"/>
              </a:buClr>
              <a:buSzPts val="2200"/>
              <a:buFont typeface="Arial"/>
              <a:buChar char="•"/>
            </a:pPr>
            <a:r>
              <a:rPr b="1" i="1" lang="en-US" sz="2200">
                <a:solidFill>
                  <a:schemeClr val="dk1"/>
                </a:solidFill>
                <a:highlight>
                  <a:srgbClr val="FFFF00"/>
                </a:highlight>
                <a:latin typeface="Calibri"/>
                <a:ea typeface="Calibri"/>
                <a:cs typeface="Calibri"/>
                <a:sym typeface="Calibri"/>
              </a:rPr>
              <a:t>Development of childhood asthma</a:t>
            </a:r>
            <a:endParaRPr/>
          </a:p>
          <a:p>
            <a:pPr indent="-342900" lvl="0" marL="342900" marR="0" rtl="0" algn="l">
              <a:spcBef>
                <a:spcPts val="0"/>
              </a:spcBef>
              <a:spcAft>
                <a:spcPts val="0"/>
              </a:spcAft>
              <a:buClr>
                <a:schemeClr val="dk1"/>
              </a:buClr>
              <a:buSzPts val="2200"/>
              <a:buFont typeface="Arial"/>
              <a:buChar char="•"/>
            </a:pPr>
            <a:r>
              <a:rPr b="1" i="1" lang="en-US" sz="2200">
                <a:solidFill>
                  <a:schemeClr val="dk1"/>
                </a:solidFill>
                <a:highlight>
                  <a:srgbClr val="FFFF00"/>
                </a:highlight>
                <a:latin typeface="Calibri"/>
                <a:ea typeface="Calibri"/>
                <a:cs typeface="Calibri"/>
                <a:sym typeface="Calibri"/>
              </a:rPr>
              <a:t>Increase in risk of heart palpitations and heart attacks</a:t>
            </a:r>
            <a:endParaRPr/>
          </a:p>
          <a:p>
            <a:pPr indent="-342900" lvl="0" marL="342900" marR="0" rtl="0" algn="l">
              <a:spcBef>
                <a:spcPts val="0"/>
              </a:spcBef>
              <a:spcAft>
                <a:spcPts val="0"/>
              </a:spcAft>
              <a:buClr>
                <a:schemeClr val="dk1"/>
              </a:buClr>
              <a:buSzPts val="2200"/>
              <a:buFont typeface="Arial"/>
              <a:buChar char="•"/>
            </a:pPr>
            <a:r>
              <a:rPr b="1" i="1" lang="en-US" sz="2200">
                <a:solidFill>
                  <a:schemeClr val="dk1"/>
                </a:solidFill>
                <a:highlight>
                  <a:srgbClr val="FFFF00"/>
                </a:highlight>
                <a:latin typeface="Calibri"/>
                <a:ea typeface="Calibri"/>
                <a:cs typeface="Calibri"/>
                <a:sym typeface="Calibri"/>
              </a:rPr>
              <a:t>Decreasing lung function</a:t>
            </a:r>
            <a:endParaRPr/>
          </a:p>
        </p:txBody>
      </p:sp>
      <p:sp>
        <p:nvSpPr>
          <p:cNvPr id="300" name="Google Shape;300;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19"/>
          <p:cNvPicPr preferRelativeResize="0"/>
          <p:nvPr/>
        </p:nvPicPr>
        <p:blipFill rotWithShape="1">
          <a:blip r:embed="rId3">
            <a:alphaModFix/>
          </a:blip>
          <a:srcRect b="0" l="0" r="36391" t="0"/>
          <a:stretch/>
        </p:blipFill>
        <p:spPr>
          <a:xfrm>
            <a:off x="124754" y="967159"/>
            <a:ext cx="5376308" cy="5754618"/>
          </a:xfrm>
          <a:prstGeom prst="rect">
            <a:avLst/>
          </a:prstGeom>
          <a:noFill/>
          <a:ln>
            <a:noFill/>
          </a:ln>
        </p:spPr>
      </p:pic>
      <p:sp>
        <p:nvSpPr>
          <p:cNvPr id="307" name="Google Shape;307;p19"/>
          <p:cNvSpPr/>
          <p:nvPr/>
        </p:nvSpPr>
        <p:spPr>
          <a:xfrm>
            <a:off x="5679318" y="2575136"/>
            <a:ext cx="3721396" cy="3561907"/>
          </a:xfrm>
          <a:prstGeom prst="ellipse">
            <a:avLst/>
          </a:prstGeom>
          <a:solidFill>
            <a:srgbClr val="4472C4">
              <a:alpha val="41960"/>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19"/>
          <p:cNvSpPr/>
          <p:nvPr/>
        </p:nvSpPr>
        <p:spPr>
          <a:xfrm>
            <a:off x="7066025" y="392502"/>
            <a:ext cx="3721396" cy="3561907"/>
          </a:xfrm>
          <a:prstGeom prst="ellipse">
            <a:avLst/>
          </a:prstGeom>
          <a:solidFill>
            <a:srgbClr val="4472C4">
              <a:alpha val="41960"/>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19"/>
          <p:cNvSpPr/>
          <p:nvPr/>
        </p:nvSpPr>
        <p:spPr>
          <a:xfrm>
            <a:off x="8313151" y="2644159"/>
            <a:ext cx="3721396" cy="3561907"/>
          </a:xfrm>
          <a:prstGeom prst="ellipse">
            <a:avLst/>
          </a:prstGeom>
          <a:solidFill>
            <a:srgbClr val="4472C4">
              <a:alpha val="41960"/>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10" name="Google Shape;310;p19"/>
          <p:cNvSpPr txBox="1"/>
          <p:nvPr/>
        </p:nvSpPr>
        <p:spPr>
          <a:xfrm>
            <a:off x="7936570" y="1502960"/>
            <a:ext cx="1980305" cy="735539"/>
          </a:xfrm>
          <a:prstGeom prst="rect">
            <a:avLst/>
          </a:prstGeom>
          <a:noFill/>
          <a:ln>
            <a:noFill/>
          </a:ln>
        </p:spPr>
        <p:txBody>
          <a:bodyPr anchorCtr="0" anchor="ctr" bIns="45700" lIns="91425" spcFirstLastPara="1" rIns="91425" wrap="square" tIns="45700">
            <a:normAutofit fontScale="85000" lnSpcReduction="20000"/>
          </a:bodyPr>
          <a:lstStyle/>
          <a:p>
            <a:pPr indent="0" lvl="0" marL="0" marR="0" rtl="0" algn="ctr">
              <a:lnSpc>
                <a:spcPct val="90000"/>
              </a:lnSpc>
              <a:spcBef>
                <a:spcPts val="0"/>
              </a:spcBef>
              <a:spcAft>
                <a:spcPts val="0"/>
              </a:spcAft>
              <a:buClr>
                <a:schemeClr val="dk1"/>
              </a:buClr>
              <a:buSzPct val="100000"/>
              <a:buFont typeface="Times New Roman"/>
              <a:buNone/>
            </a:pPr>
            <a:r>
              <a:rPr b="1" i="1" lang="en-US" sz="3200">
                <a:solidFill>
                  <a:schemeClr val="dk1"/>
                </a:solidFill>
                <a:latin typeface="Times New Roman"/>
                <a:ea typeface="Times New Roman"/>
                <a:cs typeface="Times New Roman"/>
                <a:sym typeface="Times New Roman"/>
              </a:rPr>
              <a:t>Decreasing access</a:t>
            </a:r>
            <a:endParaRPr/>
          </a:p>
        </p:txBody>
      </p:sp>
      <p:sp>
        <p:nvSpPr>
          <p:cNvPr id="311" name="Google Shape;311;p19"/>
          <p:cNvSpPr txBox="1"/>
          <p:nvPr/>
        </p:nvSpPr>
        <p:spPr>
          <a:xfrm>
            <a:off x="6130440" y="4082195"/>
            <a:ext cx="2004454" cy="843534"/>
          </a:xfrm>
          <a:prstGeom prst="rect">
            <a:avLst/>
          </a:prstGeom>
          <a:noFill/>
          <a:ln>
            <a:noFill/>
          </a:ln>
        </p:spPr>
        <p:txBody>
          <a:bodyPr anchorCtr="0" anchor="ctr" bIns="45700" lIns="91425" spcFirstLastPara="1" rIns="91425" wrap="square" tIns="45700">
            <a:normAutofit fontScale="92500" lnSpcReduction="10000"/>
          </a:bodyPr>
          <a:lstStyle/>
          <a:p>
            <a:pPr indent="0" lvl="0" marL="0" marR="0" rtl="0" algn="ctr">
              <a:lnSpc>
                <a:spcPct val="90000"/>
              </a:lnSpc>
              <a:spcBef>
                <a:spcPts val="0"/>
              </a:spcBef>
              <a:spcAft>
                <a:spcPts val="0"/>
              </a:spcAft>
              <a:buClr>
                <a:schemeClr val="dk1"/>
              </a:buClr>
              <a:buSzPct val="100000"/>
              <a:buFont typeface="Times New Roman"/>
              <a:buNone/>
            </a:pPr>
            <a:r>
              <a:rPr b="1" i="1" lang="en-US" sz="3200">
                <a:solidFill>
                  <a:schemeClr val="dk1"/>
                </a:solidFill>
                <a:latin typeface="Times New Roman"/>
                <a:ea typeface="Times New Roman"/>
                <a:cs typeface="Times New Roman"/>
                <a:sym typeface="Times New Roman"/>
              </a:rPr>
              <a:t>Decreasing quality</a:t>
            </a:r>
            <a:r>
              <a:rPr b="1" baseline="30000" i="1" lang="en-US" sz="3200">
                <a:solidFill>
                  <a:schemeClr val="dk1"/>
                </a:solidFill>
                <a:latin typeface="Times New Roman"/>
                <a:ea typeface="Times New Roman"/>
                <a:cs typeface="Times New Roman"/>
                <a:sym typeface="Times New Roman"/>
              </a:rPr>
              <a:t>1</a:t>
            </a:r>
            <a:endParaRPr/>
          </a:p>
        </p:txBody>
      </p:sp>
      <p:sp>
        <p:nvSpPr>
          <p:cNvPr id="312" name="Google Shape;312;p19"/>
          <p:cNvSpPr txBox="1"/>
          <p:nvPr/>
        </p:nvSpPr>
        <p:spPr>
          <a:xfrm>
            <a:off x="9578971" y="4111473"/>
            <a:ext cx="1889908" cy="814256"/>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ctr">
              <a:lnSpc>
                <a:spcPct val="90000"/>
              </a:lnSpc>
              <a:spcBef>
                <a:spcPts val="0"/>
              </a:spcBef>
              <a:spcAft>
                <a:spcPts val="0"/>
              </a:spcAft>
              <a:buClr>
                <a:schemeClr val="dk1"/>
              </a:buClr>
              <a:buSzPct val="100000"/>
              <a:buFont typeface="Times New Roman"/>
              <a:buNone/>
            </a:pPr>
            <a:r>
              <a:rPr b="1" i="1" lang="en-US" sz="3200">
                <a:solidFill>
                  <a:schemeClr val="dk1"/>
                </a:solidFill>
                <a:latin typeface="Times New Roman"/>
                <a:ea typeface="Times New Roman"/>
                <a:cs typeface="Times New Roman"/>
                <a:sym typeface="Times New Roman"/>
              </a:rPr>
              <a:t>Increasing need</a:t>
            </a:r>
            <a:endParaRPr/>
          </a:p>
        </p:txBody>
      </p:sp>
      <p:pic>
        <p:nvPicPr>
          <p:cNvPr descr="Back RTL" id="313" name="Google Shape;313;p19"/>
          <p:cNvPicPr preferRelativeResize="0"/>
          <p:nvPr/>
        </p:nvPicPr>
        <p:blipFill rotWithShape="1">
          <a:blip r:embed="rId4">
            <a:alphaModFix/>
          </a:blip>
          <a:srcRect b="0" l="0" r="0" t="0"/>
          <a:stretch/>
        </p:blipFill>
        <p:spPr>
          <a:xfrm rot="-1920931">
            <a:off x="6118533" y="1805603"/>
            <a:ext cx="1067504" cy="1067504"/>
          </a:xfrm>
          <a:prstGeom prst="rect">
            <a:avLst/>
          </a:prstGeom>
          <a:noFill/>
          <a:ln>
            <a:noFill/>
          </a:ln>
        </p:spPr>
      </p:pic>
      <p:pic>
        <p:nvPicPr>
          <p:cNvPr descr="Back RTL" id="314" name="Google Shape;314;p19"/>
          <p:cNvPicPr preferRelativeResize="0"/>
          <p:nvPr/>
        </p:nvPicPr>
        <p:blipFill rotWithShape="1">
          <a:blip r:embed="rId4">
            <a:alphaModFix/>
          </a:blip>
          <a:srcRect b="0" l="0" r="0" t="0"/>
          <a:stretch/>
        </p:blipFill>
        <p:spPr>
          <a:xfrm rot="4482557">
            <a:off x="10757297" y="1984949"/>
            <a:ext cx="1146381" cy="1146381"/>
          </a:xfrm>
          <a:prstGeom prst="rect">
            <a:avLst/>
          </a:prstGeom>
          <a:noFill/>
          <a:ln>
            <a:noFill/>
          </a:ln>
        </p:spPr>
      </p:pic>
      <p:pic>
        <p:nvPicPr>
          <p:cNvPr descr="Back RTL" id="315" name="Google Shape;315;p19"/>
          <p:cNvPicPr preferRelativeResize="0"/>
          <p:nvPr/>
        </p:nvPicPr>
        <p:blipFill rotWithShape="1">
          <a:blip r:embed="rId4">
            <a:alphaModFix/>
          </a:blip>
          <a:srcRect b="0" l="0" r="0" t="0"/>
          <a:stretch/>
        </p:blipFill>
        <p:spPr>
          <a:xfrm rot="-9184392">
            <a:off x="8257320" y="5642327"/>
            <a:ext cx="1127478" cy="1127478"/>
          </a:xfrm>
          <a:prstGeom prst="rect">
            <a:avLst/>
          </a:prstGeom>
          <a:noFill/>
          <a:ln>
            <a:noFill/>
          </a:ln>
        </p:spPr>
      </p:pic>
      <p:sp>
        <p:nvSpPr>
          <p:cNvPr id="316" name="Google Shape;316;p19"/>
          <p:cNvSpPr/>
          <p:nvPr/>
        </p:nvSpPr>
        <p:spPr>
          <a:xfrm>
            <a:off x="186124" y="43829"/>
            <a:ext cx="687990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a:solidFill>
                  <a:schemeClr val="dk1"/>
                </a:solidFill>
                <a:latin typeface="Times New Roman"/>
                <a:ea typeface="Times New Roman"/>
                <a:cs typeface="Times New Roman"/>
                <a:sym typeface="Times New Roman"/>
              </a:rPr>
              <a:t>Impacts to Healthcare</a:t>
            </a:r>
            <a:endParaRPr/>
          </a:p>
        </p:txBody>
      </p:sp>
      <p:sp>
        <p:nvSpPr>
          <p:cNvPr id="317" name="Google Shape;317;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
          <p:cNvSpPr txBox="1"/>
          <p:nvPr>
            <p:ph idx="1" type="body"/>
          </p:nvPr>
        </p:nvSpPr>
        <p:spPr>
          <a:xfrm>
            <a:off x="838200" y="2043113"/>
            <a:ext cx="10515600" cy="4100512"/>
          </a:xfrm>
          <a:prstGeom prst="rect">
            <a:avLst/>
          </a:prstGeom>
          <a:noFill/>
          <a:ln>
            <a:noFill/>
          </a:ln>
        </p:spPr>
        <p:txBody>
          <a:bodyPr anchorCtr="0" anchor="t" bIns="45700" lIns="91425" spcFirstLastPara="1" rIns="91425" wrap="square" tIns="45700">
            <a:normAutofit fontScale="97500"/>
          </a:bodyPr>
          <a:lstStyle/>
          <a:p>
            <a:pPr indent="0" lvl="0" marL="0" rtl="0" algn="r">
              <a:lnSpc>
                <a:spcPct val="90000"/>
              </a:lnSpc>
              <a:spcBef>
                <a:spcPts val="0"/>
              </a:spcBef>
              <a:spcAft>
                <a:spcPts val="0"/>
              </a:spcAft>
              <a:buClr>
                <a:schemeClr val="dk1"/>
              </a:buClr>
              <a:buSzPct val="100000"/>
              <a:buNone/>
            </a:pPr>
            <a:r>
              <a:rPr lang="en-US" sz="3500"/>
              <a:t>“Anything else you’re interested in is not going to happen if you can’t breathe the air and drink the water. Don’t sit this one out. Do something. You are by accident of fate alive at an absolute critical moment in the history of our planet.”</a:t>
            </a:r>
            <a:br>
              <a:rPr lang="en-US" sz="3500"/>
            </a:br>
            <a:br>
              <a:rPr lang="en-US" sz="3500"/>
            </a:br>
            <a:r>
              <a:rPr lang="en-US" sz="3500"/>
              <a:t>- Carl Sagan, 1994 </a:t>
            </a:r>
            <a:endParaRPr/>
          </a:p>
        </p:txBody>
      </p:sp>
      <p:sp>
        <p:nvSpPr>
          <p:cNvPr id="101" name="Google Shape;101;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0"/>
          <p:cNvSpPr txBox="1"/>
          <p:nvPr/>
        </p:nvSpPr>
        <p:spPr>
          <a:xfrm>
            <a:off x="246261" y="151490"/>
            <a:ext cx="11699480" cy="5396093"/>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lang="en-US" sz="3200" u="sng">
                <a:solidFill>
                  <a:schemeClr val="dk1"/>
                </a:solidFill>
                <a:latin typeface="Times New Roman"/>
                <a:ea typeface="Times New Roman"/>
                <a:cs typeface="Times New Roman"/>
                <a:sym typeface="Times New Roman"/>
              </a:rPr>
              <a:t>Critical Infrastructure</a:t>
            </a:r>
            <a:endParaRPr/>
          </a:p>
          <a:p>
            <a:pPr indent="0" lvl="0" marL="0" marR="0" rtl="0" algn="l">
              <a:lnSpc>
                <a:spcPct val="120000"/>
              </a:lnSpc>
              <a:spcBef>
                <a:spcPts val="0"/>
              </a:spcBef>
              <a:spcAft>
                <a:spcPts val="0"/>
              </a:spcAft>
              <a:buNone/>
            </a:pPr>
            <a:r>
              <a:rPr b="1" lang="en-US" sz="3200">
                <a:solidFill>
                  <a:schemeClr val="dk1"/>
                </a:solidFill>
                <a:latin typeface="Times New Roman"/>
                <a:ea typeface="Times New Roman"/>
                <a:cs typeface="Times New Roman"/>
                <a:sym typeface="Times New Roman"/>
              </a:rPr>
              <a:t>							     </a:t>
            </a:r>
            <a:r>
              <a:rPr b="1" lang="en-US" sz="3200" u="sng">
                <a:solidFill>
                  <a:schemeClr val="dk1"/>
                </a:solidFill>
                <a:latin typeface="Times New Roman"/>
                <a:ea typeface="Times New Roman"/>
                <a:cs typeface="Times New Roman"/>
                <a:sym typeface="Times New Roman"/>
              </a:rPr>
              <a:t>Large-scale displacement</a:t>
            </a:r>
            <a:endParaRPr/>
          </a:p>
          <a:p>
            <a:pPr indent="0" lvl="0" marL="0" marR="0" rtl="0" algn="ctr">
              <a:lnSpc>
                <a:spcPct val="120000"/>
              </a:lnSpc>
              <a:spcBef>
                <a:spcPts val="0"/>
              </a:spcBef>
              <a:spcAft>
                <a:spcPts val="0"/>
              </a:spcAft>
              <a:buNone/>
            </a:pPr>
            <a:r>
              <a:t/>
            </a:r>
            <a:endParaRPr sz="3200">
              <a:solidFill>
                <a:schemeClr val="dk1"/>
              </a:solidFill>
              <a:latin typeface="Calibri"/>
              <a:ea typeface="Calibri"/>
              <a:cs typeface="Calibri"/>
              <a:sym typeface="Calibri"/>
            </a:endParaRPr>
          </a:p>
          <a:p>
            <a:pPr indent="0" lvl="0" marL="0" marR="0" rtl="0" algn="ctr">
              <a:lnSpc>
                <a:spcPct val="120000"/>
              </a:lnSpc>
              <a:spcBef>
                <a:spcPts val="0"/>
              </a:spcBef>
              <a:spcAft>
                <a:spcPts val="0"/>
              </a:spcAft>
              <a:buNone/>
            </a:pPr>
            <a:r>
              <a:t/>
            </a:r>
            <a:endParaRPr b="1" sz="2000">
              <a:solidFill>
                <a:schemeClr val="dk1"/>
              </a:solidFill>
              <a:latin typeface="Times New Roman"/>
              <a:ea typeface="Times New Roman"/>
              <a:cs typeface="Times New Roman"/>
              <a:sym typeface="Times New Roman"/>
            </a:endParaRPr>
          </a:p>
          <a:p>
            <a:pPr indent="0" lvl="0" marL="0" marR="0" rtl="0" algn="l">
              <a:lnSpc>
                <a:spcPct val="120000"/>
              </a:lnSpc>
              <a:spcBef>
                <a:spcPts val="0"/>
              </a:spcBef>
              <a:spcAft>
                <a:spcPts val="0"/>
              </a:spcAft>
              <a:buNone/>
            </a:pPr>
            <a:r>
              <a:rPr b="1" lang="en-US" sz="2000">
                <a:solidFill>
                  <a:schemeClr val="dk1"/>
                </a:solidFill>
                <a:latin typeface="Times New Roman"/>
                <a:ea typeface="Times New Roman"/>
                <a:cs typeface="Times New Roman"/>
                <a:sym typeface="Times New Roman"/>
              </a:rPr>
              <a:t>                    </a:t>
            </a:r>
            <a:r>
              <a:rPr b="1" lang="en-US" sz="3200" u="sng">
                <a:solidFill>
                  <a:schemeClr val="dk1"/>
                </a:solidFill>
                <a:latin typeface="Times New Roman"/>
                <a:ea typeface="Times New Roman"/>
                <a:cs typeface="Times New Roman"/>
                <a:sym typeface="Times New Roman"/>
              </a:rPr>
              <a:t>Supply chain disruptions</a:t>
            </a:r>
            <a:endParaRPr/>
          </a:p>
          <a:p>
            <a:pPr indent="0" lvl="0" marL="0" marR="0" rtl="0" algn="ctr">
              <a:lnSpc>
                <a:spcPct val="120000"/>
              </a:lnSpc>
              <a:spcBef>
                <a:spcPts val="0"/>
              </a:spcBef>
              <a:spcAft>
                <a:spcPts val="0"/>
              </a:spcAft>
              <a:buNone/>
            </a:pPr>
            <a:r>
              <a:t/>
            </a:r>
            <a:endParaRPr sz="3200">
              <a:solidFill>
                <a:schemeClr val="dk1"/>
              </a:solidFill>
              <a:latin typeface="Calibri"/>
              <a:ea typeface="Calibri"/>
              <a:cs typeface="Calibri"/>
              <a:sym typeface="Calibri"/>
            </a:endParaRPr>
          </a:p>
          <a:p>
            <a:pPr indent="0" lvl="0" marL="0" marR="0" rtl="0" algn="l">
              <a:lnSpc>
                <a:spcPct val="120000"/>
              </a:lnSpc>
              <a:spcBef>
                <a:spcPts val="0"/>
              </a:spcBef>
              <a:spcAft>
                <a:spcPts val="0"/>
              </a:spcAft>
              <a:buNone/>
            </a:pPr>
            <a:r>
              <a:rPr lang="en-US" sz="2800">
                <a:solidFill>
                  <a:schemeClr val="dk1"/>
                </a:solidFill>
                <a:latin typeface="Calibri"/>
                <a:ea typeface="Calibri"/>
                <a:cs typeface="Calibri"/>
                <a:sym typeface="Calibri"/>
              </a:rPr>
              <a:t>							</a:t>
            </a:r>
            <a:r>
              <a:rPr b="1" lang="en-US" sz="3200" u="sng">
                <a:solidFill>
                  <a:schemeClr val="dk1"/>
                </a:solidFill>
                <a:latin typeface="Times New Roman"/>
                <a:ea typeface="Times New Roman"/>
                <a:cs typeface="Times New Roman"/>
                <a:sym typeface="Times New Roman"/>
              </a:rPr>
              <a:t>Infectious disease risks</a:t>
            </a:r>
            <a:endParaRPr/>
          </a:p>
          <a:p>
            <a:pPr indent="0" lvl="0" marL="0" marR="0" rtl="0" algn="l">
              <a:lnSpc>
                <a:spcPct val="120000"/>
              </a:lnSpc>
              <a:spcBef>
                <a:spcPts val="0"/>
              </a:spcBef>
              <a:spcAft>
                <a:spcPts val="0"/>
              </a:spcAft>
              <a:buNone/>
            </a:pPr>
            <a:r>
              <a:t/>
            </a:r>
            <a:endParaRPr b="1" sz="1400">
              <a:solidFill>
                <a:schemeClr val="dk1"/>
              </a:solidFill>
              <a:latin typeface="Times New Roman"/>
              <a:ea typeface="Times New Roman"/>
              <a:cs typeface="Times New Roman"/>
              <a:sym typeface="Times New Roman"/>
            </a:endParaRPr>
          </a:p>
          <a:p>
            <a:pPr indent="0" lvl="0" marL="0" marR="0" rtl="0" algn="l">
              <a:lnSpc>
                <a:spcPct val="120000"/>
              </a:lnSpc>
              <a:spcBef>
                <a:spcPts val="0"/>
              </a:spcBef>
              <a:spcAft>
                <a:spcPts val="0"/>
              </a:spcAft>
              <a:buNone/>
            </a:pPr>
            <a:r>
              <a:rPr b="1" lang="en-US" sz="3200">
                <a:solidFill>
                  <a:schemeClr val="dk1"/>
                </a:solidFill>
                <a:latin typeface="Times New Roman"/>
                <a:ea typeface="Times New Roman"/>
                <a:cs typeface="Times New Roman"/>
                <a:sym typeface="Times New Roman"/>
              </a:rPr>
              <a:t>    </a:t>
            </a:r>
            <a:endParaRPr/>
          </a:p>
          <a:p>
            <a:pPr indent="0" lvl="0" marL="0" marR="0" rtl="0" algn="l">
              <a:lnSpc>
                <a:spcPct val="120000"/>
              </a:lnSpc>
              <a:spcBef>
                <a:spcPts val="0"/>
              </a:spcBef>
              <a:spcAft>
                <a:spcPts val="0"/>
              </a:spcAft>
              <a:buNone/>
            </a:pPr>
            <a:r>
              <a:rPr b="1" lang="en-US" sz="3200">
                <a:solidFill>
                  <a:schemeClr val="dk1"/>
                </a:solidFill>
                <a:latin typeface="Times New Roman"/>
                <a:ea typeface="Times New Roman"/>
                <a:cs typeface="Times New Roman"/>
                <a:sym typeface="Times New Roman"/>
              </a:rPr>
              <a:t> 	   </a:t>
            </a:r>
            <a:r>
              <a:rPr b="1" lang="en-US" sz="3200" u="sng">
                <a:solidFill>
                  <a:schemeClr val="dk1"/>
                </a:solidFill>
                <a:latin typeface="Times New Roman"/>
                <a:ea typeface="Times New Roman"/>
                <a:cs typeface="Times New Roman"/>
                <a:sym typeface="Times New Roman"/>
              </a:rPr>
              <a:t>Injury and suffering</a:t>
            </a:r>
            <a:endParaRPr/>
          </a:p>
        </p:txBody>
      </p:sp>
      <p:sp>
        <p:nvSpPr>
          <p:cNvPr id="324" name="Google Shape;324;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25" name="Google Shape;325;p20"/>
          <p:cNvPicPr preferRelativeResize="0"/>
          <p:nvPr/>
        </p:nvPicPr>
        <p:blipFill rotWithShape="1">
          <a:blip r:embed="rId3">
            <a:alphaModFix/>
          </a:blip>
          <a:srcRect b="0" l="0" r="0" t="0"/>
          <a:stretch/>
        </p:blipFill>
        <p:spPr>
          <a:xfrm rot="-306548">
            <a:off x="285154" y="998504"/>
            <a:ext cx="5928226" cy="1040593"/>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326" name="Google Shape;326;p20"/>
          <p:cNvPicPr preferRelativeResize="0"/>
          <p:nvPr/>
        </p:nvPicPr>
        <p:blipFill rotWithShape="1">
          <a:blip r:embed="rId4">
            <a:alphaModFix/>
          </a:blip>
          <a:srcRect b="0" l="0" r="0" t="0"/>
          <a:stretch/>
        </p:blipFill>
        <p:spPr>
          <a:xfrm rot="-321108">
            <a:off x="6425528" y="1798923"/>
            <a:ext cx="5445296" cy="1048467"/>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327" name="Google Shape;327;p20"/>
          <p:cNvPicPr preferRelativeResize="0"/>
          <p:nvPr/>
        </p:nvPicPr>
        <p:blipFill rotWithShape="1">
          <a:blip r:embed="rId5">
            <a:alphaModFix/>
          </a:blip>
          <a:srcRect b="0" l="0" r="0" t="0"/>
          <a:stretch/>
        </p:blipFill>
        <p:spPr>
          <a:xfrm rot="371275">
            <a:off x="311468" y="3822601"/>
            <a:ext cx="5903336" cy="807330"/>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328" name="Google Shape;328;p20"/>
          <p:cNvPicPr preferRelativeResize="0"/>
          <p:nvPr/>
        </p:nvPicPr>
        <p:blipFill rotWithShape="1">
          <a:blip r:embed="rId6">
            <a:alphaModFix/>
          </a:blip>
          <a:srcRect b="0" l="0" r="0" t="0"/>
          <a:stretch/>
        </p:blipFill>
        <p:spPr>
          <a:xfrm rot="365586">
            <a:off x="384734" y="3152808"/>
            <a:ext cx="2919834" cy="396798"/>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329" name="Google Shape;329;p20"/>
          <p:cNvPicPr preferRelativeResize="0"/>
          <p:nvPr/>
        </p:nvPicPr>
        <p:blipFill rotWithShape="1">
          <a:blip r:embed="rId7">
            <a:alphaModFix/>
          </a:blip>
          <a:srcRect b="0" l="0" r="0" t="0"/>
          <a:stretch/>
        </p:blipFill>
        <p:spPr>
          <a:xfrm>
            <a:off x="211185" y="5654823"/>
            <a:ext cx="6838942" cy="897748"/>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330" name="Google Shape;330;p20"/>
          <p:cNvPicPr preferRelativeResize="0"/>
          <p:nvPr/>
        </p:nvPicPr>
        <p:blipFill rotWithShape="1">
          <a:blip r:embed="rId8">
            <a:alphaModFix/>
          </a:blip>
          <a:srcRect b="0" l="0" r="0" t="0"/>
          <a:stretch/>
        </p:blipFill>
        <p:spPr>
          <a:xfrm rot="193652">
            <a:off x="6664209" y="4343654"/>
            <a:ext cx="5071890" cy="1323867"/>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1"/>
          <p:cNvSpPr txBox="1"/>
          <p:nvPr>
            <p:ph type="title"/>
          </p:nvPr>
        </p:nvSpPr>
        <p:spPr>
          <a:xfrm>
            <a:off x="317500" y="117222"/>
            <a:ext cx="10515600" cy="92075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rPr b="1" lang="en-US" u="sng">
                <a:latin typeface="Times New Roman"/>
                <a:ea typeface="Times New Roman"/>
                <a:cs typeface="Times New Roman"/>
                <a:sym typeface="Times New Roman"/>
              </a:rPr>
              <a:t>Downstream &amp; Long-term Impacts</a:t>
            </a:r>
            <a:endParaRPr/>
          </a:p>
        </p:txBody>
      </p:sp>
      <p:sp>
        <p:nvSpPr>
          <p:cNvPr id="337" name="Google Shape;337;p21"/>
          <p:cNvSpPr txBox="1"/>
          <p:nvPr/>
        </p:nvSpPr>
        <p:spPr>
          <a:xfrm>
            <a:off x="302067" y="1071801"/>
            <a:ext cx="5542671" cy="5786199"/>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Mental health stressors, psychological trauma, and adverse childhood events </a:t>
            </a:r>
            <a:r>
              <a:rPr baseline="30000" lang="en-US" sz="2800">
                <a:solidFill>
                  <a:schemeClr val="dk1"/>
                </a:solidFill>
                <a:latin typeface="Calibri"/>
                <a:ea typeface="Calibri"/>
                <a:cs typeface="Calibri"/>
                <a:sym typeface="Calibri"/>
              </a:rPr>
              <a:t>1</a:t>
            </a:r>
            <a:endParaRPr/>
          </a:p>
          <a:p>
            <a:pPr indent="-342900" lvl="0" marL="45720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Increase in poverty and food insecurity</a:t>
            </a:r>
            <a:r>
              <a:rPr baseline="30000" lang="en-US" sz="2800">
                <a:solidFill>
                  <a:schemeClr val="dk1"/>
                </a:solidFill>
                <a:latin typeface="Calibri"/>
                <a:ea typeface="Calibri"/>
                <a:cs typeface="Calibri"/>
                <a:sym typeface="Calibri"/>
              </a:rPr>
              <a:t>2</a:t>
            </a:r>
            <a:endParaRPr/>
          </a:p>
          <a:p>
            <a:pPr indent="-342900" lvl="0" marL="45720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“Diseases of despair”- suicidality, substance use disorder</a:t>
            </a:r>
            <a:r>
              <a:rPr baseline="30000" lang="en-US" sz="2800">
                <a:solidFill>
                  <a:schemeClr val="dk1"/>
                </a:solidFill>
                <a:latin typeface="Calibri"/>
                <a:ea typeface="Calibri"/>
                <a:cs typeface="Calibri"/>
                <a:sym typeface="Calibri"/>
              </a:rPr>
              <a:t>3</a:t>
            </a:r>
            <a:endParaRPr/>
          </a:p>
          <a:p>
            <a:pPr indent="-342900" lvl="0" marL="45720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Chronic diseases</a:t>
            </a:r>
            <a:r>
              <a:rPr baseline="30000" lang="en-US" sz="2800">
                <a:solidFill>
                  <a:schemeClr val="dk1"/>
                </a:solidFill>
                <a:latin typeface="Calibri"/>
                <a:ea typeface="Calibri"/>
                <a:cs typeface="Calibri"/>
                <a:sym typeface="Calibri"/>
              </a:rPr>
              <a:t>4</a:t>
            </a:r>
            <a:endParaRPr/>
          </a:p>
          <a:p>
            <a:pPr indent="-342900" lvl="0" marL="45720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Political tensions over scarce resources</a:t>
            </a:r>
            <a:r>
              <a:rPr baseline="30000" lang="en-US" sz="2800">
                <a:solidFill>
                  <a:schemeClr val="dk1"/>
                </a:solidFill>
                <a:latin typeface="Calibri"/>
                <a:ea typeface="Calibri"/>
                <a:cs typeface="Calibri"/>
                <a:sym typeface="Calibri"/>
              </a:rPr>
              <a:t>5</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39" name="Google Shape;339;p21"/>
          <p:cNvPicPr preferRelativeResize="0"/>
          <p:nvPr/>
        </p:nvPicPr>
        <p:blipFill rotWithShape="1">
          <a:blip r:embed="rId3">
            <a:alphaModFix/>
          </a:blip>
          <a:srcRect b="0" l="16323" r="20570" t="14983"/>
          <a:stretch/>
        </p:blipFill>
        <p:spPr>
          <a:xfrm>
            <a:off x="5935006" y="1037972"/>
            <a:ext cx="6078804" cy="5224482"/>
          </a:xfrm>
          <a:prstGeom prst="rect">
            <a:avLst/>
          </a:prstGeom>
          <a:noFill/>
          <a:ln>
            <a:noFill/>
          </a:ln>
        </p:spPr>
      </p:pic>
      <p:sp>
        <p:nvSpPr>
          <p:cNvPr id="340" name="Google Shape;340;p21"/>
          <p:cNvSpPr txBox="1"/>
          <p:nvPr/>
        </p:nvSpPr>
        <p:spPr>
          <a:xfrm>
            <a:off x="10507783" y="6130027"/>
            <a:ext cx="1382150"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200">
                <a:solidFill>
                  <a:schemeClr val="dk1"/>
                </a:solidFill>
                <a:latin typeface="Calibri"/>
                <a:ea typeface="Calibri"/>
                <a:cs typeface="Calibri"/>
                <a:sym typeface="Calibri"/>
              </a:rPr>
              <a:t>Hector Amezcua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22"/>
          <p:cNvSpPr txBox="1"/>
          <p:nvPr>
            <p:ph type="title"/>
          </p:nvPr>
        </p:nvSpPr>
        <p:spPr>
          <a:xfrm>
            <a:off x="583826" y="125641"/>
            <a:ext cx="11024347" cy="68374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Times New Roman"/>
              <a:buNone/>
            </a:pPr>
            <a:r>
              <a:rPr b="1" lang="en-US">
                <a:latin typeface="Times New Roman"/>
                <a:ea typeface="Times New Roman"/>
                <a:cs typeface="Times New Roman"/>
                <a:sym typeface="Times New Roman"/>
              </a:rPr>
              <a:t>Costs will skyrocket: a ‘spiral of self destruction’</a:t>
            </a:r>
            <a:endParaRPr/>
          </a:p>
        </p:txBody>
      </p:sp>
      <p:pic>
        <p:nvPicPr>
          <p:cNvPr id="347" name="Google Shape;347;p22"/>
          <p:cNvPicPr preferRelativeResize="0"/>
          <p:nvPr/>
        </p:nvPicPr>
        <p:blipFill rotWithShape="1">
          <a:blip r:embed="rId3">
            <a:alphaModFix/>
          </a:blip>
          <a:srcRect b="3632" l="47347" r="1787" t="19499"/>
          <a:stretch/>
        </p:blipFill>
        <p:spPr>
          <a:xfrm>
            <a:off x="2091760" y="895563"/>
            <a:ext cx="8008477" cy="5825912"/>
          </a:xfrm>
          <a:prstGeom prst="rect">
            <a:avLst/>
          </a:prstGeom>
          <a:noFill/>
          <a:ln>
            <a:noFill/>
          </a:ln>
        </p:spPr>
      </p:pic>
      <p:sp>
        <p:nvSpPr>
          <p:cNvPr id="348" name="Google Shape;348;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descr="Map&#10;&#10;Description automatically generated" id="354" name="Google Shape;354;p23"/>
          <p:cNvPicPr preferRelativeResize="0"/>
          <p:nvPr/>
        </p:nvPicPr>
        <p:blipFill rotWithShape="1">
          <a:blip r:embed="rId3">
            <a:alphaModFix/>
          </a:blip>
          <a:srcRect b="38389" l="12840" r="44697" t="14336"/>
          <a:stretch/>
        </p:blipFill>
        <p:spPr>
          <a:xfrm>
            <a:off x="5930153" y="0"/>
            <a:ext cx="6281921" cy="6858000"/>
          </a:xfrm>
          <a:prstGeom prst="rect">
            <a:avLst/>
          </a:prstGeom>
          <a:noFill/>
          <a:ln>
            <a:noFill/>
          </a:ln>
        </p:spPr>
      </p:pic>
      <p:sp>
        <p:nvSpPr>
          <p:cNvPr id="355" name="Google Shape;355;p23"/>
          <p:cNvSpPr txBox="1"/>
          <p:nvPr/>
        </p:nvSpPr>
        <p:spPr>
          <a:xfrm>
            <a:off x="374374" y="1092729"/>
            <a:ext cx="5257800" cy="435133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pic>
        <p:nvPicPr>
          <p:cNvPr id="356" name="Google Shape;356;p23"/>
          <p:cNvPicPr preferRelativeResize="0"/>
          <p:nvPr/>
        </p:nvPicPr>
        <p:blipFill rotWithShape="1">
          <a:blip r:embed="rId4">
            <a:alphaModFix/>
          </a:blip>
          <a:srcRect b="0" l="0" r="0" t="0"/>
          <a:stretch/>
        </p:blipFill>
        <p:spPr>
          <a:xfrm>
            <a:off x="374374" y="1413933"/>
            <a:ext cx="7772400" cy="1119752"/>
          </a:xfrm>
          <a:prstGeom prst="rect">
            <a:avLst/>
          </a:prstGeom>
          <a:noFill/>
          <a:ln>
            <a:noFill/>
          </a:ln>
        </p:spPr>
      </p:pic>
      <p:sp>
        <p:nvSpPr>
          <p:cNvPr id="357" name="Google Shape;357;p23"/>
          <p:cNvSpPr txBox="1"/>
          <p:nvPr/>
        </p:nvSpPr>
        <p:spPr>
          <a:xfrm>
            <a:off x="398931" y="2854889"/>
            <a:ext cx="6160897"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a:t>
            </a:r>
            <a:r>
              <a:rPr lang="en-US" sz="2400">
                <a:solidFill>
                  <a:schemeClr val="dk1"/>
                </a:solidFill>
                <a:latin typeface="Arial"/>
                <a:ea typeface="Arial"/>
                <a:cs typeface="Arial"/>
                <a:sym typeface="Arial"/>
              </a:rPr>
              <a:t>Looking into the future, in a world with 2°C of global warming (0.8°C warmer than today which at current emission levels would be reached as early as the 2040s )…an event like this – currently estimated to occur only once every 1000 years, would occur roughly every 5 to 10 years.”</a:t>
            </a:r>
            <a:endParaRPr/>
          </a:p>
          <a:p>
            <a:pPr indent="-457200" lvl="0" marL="457200" marR="0" rtl="0" algn="r">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Philip et al., 2021</a:t>
            </a:r>
            <a:endParaRPr/>
          </a:p>
          <a:p>
            <a:pPr indent="0" lvl="0" marL="0" marR="0" rtl="0" algn="r">
              <a:spcBef>
                <a:spcPts val="0"/>
              </a:spcBef>
              <a:spcAft>
                <a:spcPts val="0"/>
              </a:spcAft>
              <a:buNone/>
            </a:pPr>
            <a:r>
              <a:rPr lang="en-US" sz="2400">
                <a:solidFill>
                  <a:schemeClr val="dk1"/>
                </a:solidFill>
                <a:latin typeface="Arial"/>
                <a:ea typeface="Arial"/>
                <a:cs typeface="Arial"/>
                <a:sym typeface="Arial"/>
              </a:rPr>
              <a:t>World Weather Attribution</a:t>
            </a:r>
            <a:endParaRPr sz="2400">
              <a:solidFill>
                <a:schemeClr val="dk1"/>
              </a:solidFill>
              <a:latin typeface="Calibri"/>
              <a:ea typeface="Calibri"/>
              <a:cs typeface="Calibri"/>
              <a:sym typeface="Calibri"/>
            </a:endParaRPr>
          </a:p>
        </p:txBody>
      </p:sp>
      <p:sp>
        <p:nvSpPr>
          <p:cNvPr id="358" name="Google Shape;358;p23"/>
          <p:cNvSpPr txBox="1"/>
          <p:nvPr>
            <p:ph type="title"/>
          </p:nvPr>
        </p:nvSpPr>
        <p:spPr>
          <a:xfrm>
            <a:off x="374374" y="209435"/>
            <a:ext cx="10230126" cy="901148"/>
          </a:xfrm>
          <a:prstGeom prst="rect">
            <a:avLst/>
          </a:prstGeom>
          <a:solidFill>
            <a:srgbClr val="D8E2F3"/>
          </a:solid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Times New Roman"/>
              <a:buNone/>
            </a:pPr>
            <a:r>
              <a:rPr b="1" lang="en-US">
                <a:latin typeface="Times New Roman"/>
                <a:ea typeface="Times New Roman"/>
                <a:cs typeface="Times New Roman"/>
                <a:sym typeface="Times New Roman"/>
              </a:rPr>
              <a:t>Unprecedented events are becoming common</a:t>
            </a:r>
            <a:endParaRPr/>
          </a:p>
        </p:txBody>
      </p:sp>
      <p:sp>
        <p:nvSpPr>
          <p:cNvPr id="359" name="Google Shape;359;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24"/>
          <p:cNvSpPr/>
          <p:nvPr/>
        </p:nvSpPr>
        <p:spPr>
          <a:xfrm>
            <a:off x="0" y="4333691"/>
            <a:ext cx="12192000" cy="2524309"/>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receipt, plant&#10;&#10;Description automatically generated" id="366" name="Google Shape;366;p24"/>
          <p:cNvPicPr preferRelativeResize="0"/>
          <p:nvPr/>
        </p:nvPicPr>
        <p:blipFill rotWithShape="1">
          <a:blip r:embed="rId3">
            <a:alphaModFix/>
          </a:blip>
          <a:srcRect b="18024" l="50926" r="89" t="0"/>
          <a:stretch/>
        </p:blipFill>
        <p:spPr>
          <a:xfrm>
            <a:off x="7172033" y="428225"/>
            <a:ext cx="4857146" cy="541753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Chart&#10;&#10;Description automatically generated" id="367" name="Google Shape;367;p24"/>
          <p:cNvPicPr preferRelativeResize="0"/>
          <p:nvPr/>
        </p:nvPicPr>
        <p:blipFill rotWithShape="1">
          <a:blip r:embed="rId4">
            <a:alphaModFix/>
          </a:blip>
          <a:srcRect b="0" l="0" r="0" t="0"/>
          <a:stretch/>
        </p:blipFill>
        <p:spPr>
          <a:xfrm>
            <a:off x="100703" y="501650"/>
            <a:ext cx="6962665" cy="3590923"/>
          </a:xfrm>
          <a:prstGeom prst="rect">
            <a:avLst/>
          </a:prstGeom>
          <a:noFill/>
          <a:ln>
            <a:noFill/>
          </a:ln>
        </p:spPr>
      </p:pic>
      <p:sp>
        <p:nvSpPr>
          <p:cNvPr id="368" name="Google Shape;368;p24"/>
          <p:cNvSpPr txBox="1"/>
          <p:nvPr/>
        </p:nvSpPr>
        <p:spPr>
          <a:xfrm>
            <a:off x="4663009" y="585203"/>
            <a:ext cx="250939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Schramm et al. 2021 - CDCMMWR</a:t>
            </a:r>
            <a:endParaRPr/>
          </a:p>
        </p:txBody>
      </p:sp>
      <p:sp>
        <p:nvSpPr>
          <p:cNvPr id="369" name="Google Shape;369;p24"/>
          <p:cNvSpPr txBox="1"/>
          <p:nvPr/>
        </p:nvSpPr>
        <p:spPr>
          <a:xfrm>
            <a:off x="224717" y="4971355"/>
            <a:ext cx="6713368"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“We had calls for help coming in every 30 seconds”</a:t>
            </a:r>
            <a:endParaRPr/>
          </a:p>
          <a:p>
            <a:pPr indent="0" lvl="0" marL="0" marR="0" rtl="0" algn="l">
              <a:spcBef>
                <a:spcPts val="0"/>
              </a:spcBef>
              <a:spcAft>
                <a:spcPts val="0"/>
              </a:spcAft>
              <a:buNone/>
            </a:pPr>
            <a:r>
              <a:rPr b="1" lang="en-US" sz="2800">
                <a:solidFill>
                  <a:schemeClr val="lt1"/>
                </a:solidFill>
                <a:latin typeface="Times New Roman"/>
                <a:ea typeface="Times New Roman"/>
                <a:cs typeface="Times New Roman"/>
                <a:sym typeface="Times New Roman"/>
              </a:rPr>
              <a:t>		        - Snohomish County EMS</a:t>
            </a:r>
            <a:endParaRPr/>
          </a:p>
        </p:txBody>
      </p:sp>
      <p:sp>
        <p:nvSpPr>
          <p:cNvPr id="370" name="Google Shape;370;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Chart&#10;&#10;Description automatically generated" id="371" name="Google Shape;371;p24"/>
          <p:cNvPicPr preferRelativeResize="0"/>
          <p:nvPr/>
        </p:nvPicPr>
        <p:blipFill rotWithShape="1">
          <a:blip r:embed="rId4">
            <a:alphaModFix/>
          </a:blip>
          <a:srcRect b="21185" l="-137" r="97240" t="15155"/>
          <a:stretch/>
        </p:blipFill>
        <p:spPr>
          <a:xfrm rot="5400000">
            <a:off x="2480895" y="-1487880"/>
            <a:ext cx="336177" cy="380998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6" name="Shape 376"/>
        <p:cNvGrpSpPr/>
        <p:nvPr/>
      </p:nvGrpSpPr>
      <p:grpSpPr>
        <a:xfrm>
          <a:off x="0" y="0"/>
          <a:ext cx="0" cy="0"/>
          <a:chOff x="0" y="0"/>
          <a:chExt cx="0" cy="0"/>
        </a:xfrm>
      </p:grpSpPr>
      <p:pic>
        <p:nvPicPr>
          <p:cNvPr id="377" name="Google Shape;377;p25"/>
          <p:cNvPicPr preferRelativeResize="0"/>
          <p:nvPr/>
        </p:nvPicPr>
        <p:blipFill rotWithShape="1">
          <a:blip r:embed="rId3">
            <a:alphaModFix/>
          </a:blip>
          <a:srcRect b="0" l="0" r="0" t="0"/>
          <a:stretch/>
        </p:blipFill>
        <p:spPr>
          <a:xfrm rot="-184497">
            <a:off x="304644" y="388351"/>
            <a:ext cx="8585059" cy="1846477"/>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378" name="Google Shape;378;p25"/>
          <p:cNvPicPr preferRelativeResize="0"/>
          <p:nvPr/>
        </p:nvPicPr>
        <p:blipFill rotWithShape="1">
          <a:blip r:embed="rId4">
            <a:alphaModFix/>
          </a:blip>
          <a:srcRect b="0" l="0" r="0" t="0"/>
          <a:stretch/>
        </p:blipFill>
        <p:spPr>
          <a:xfrm rot="259563">
            <a:off x="4111571" y="1967460"/>
            <a:ext cx="7772400" cy="1532585"/>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379" name="Google Shape;379;p25"/>
          <p:cNvPicPr preferRelativeResize="0"/>
          <p:nvPr/>
        </p:nvPicPr>
        <p:blipFill rotWithShape="1">
          <a:blip r:embed="rId5">
            <a:alphaModFix/>
          </a:blip>
          <a:srcRect b="0" l="0" r="0" t="0"/>
          <a:stretch/>
        </p:blipFill>
        <p:spPr>
          <a:xfrm rot="-217421">
            <a:off x="302499" y="3387757"/>
            <a:ext cx="7772400" cy="1549674"/>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380" name="Google Shape;380;p25"/>
          <p:cNvPicPr preferRelativeResize="0"/>
          <p:nvPr/>
        </p:nvPicPr>
        <p:blipFill rotWithShape="1">
          <a:blip r:embed="rId6">
            <a:alphaModFix/>
          </a:blip>
          <a:srcRect b="0" l="0" r="0" t="0"/>
          <a:stretch/>
        </p:blipFill>
        <p:spPr>
          <a:xfrm rot="259119">
            <a:off x="3300915" y="4865649"/>
            <a:ext cx="7772400" cy="1552437"/>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381" name="Google Shape;381;p25"/>
          <p:cNvPicPr preferRelativeResize="0"/>
          <p:nvPr/>
        </p:nvPicPr>
        <p:blipFill rotWithShape="1">
          <a:blip r:embed="rId7">
            <a:alphaModFix/>
          </a:blip>
          <a:srcRect b="0" l="0" r="0" t="0"/>
          <a:stretch/>
        </p:blipFill>
        <p:spPr>
          <a:xfrm rot="255821">
            <a:off x="3401603" y="4758624"/>
            <a:ext cx="3990964" cy="401660"/>
          </a:xfrm>
          <a:prstGeom prst="rect">
            <a:avLst/>
          </a:prstGeom>
          <a:noFill/>
          <a:ln>
            <a:noFill/>
          </a:ln>
        </p:spPr>
      </p:pic>
      <p:sp>
        <p:nvSpPr>
          <p:cNvPr id="382" name="Google Shape;382;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26"/>
          <p:cNvSpPr txBox="1"/>
          <p:nvPr>
            <p:ph type="title"/>
          </p:nvPr>
        </p:nvSpPr>
        <p:spPr>
          <a:xfrm>
            <a:off x="168812" y="-19299"/>
            <a:ext cx="11746523" cy="148692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rPr b="1" lang="en-US">
                <a:latin typeface="Times New Roman"/>
                <a:ea typeface="Times New Roman"/>
                <a:cs typeface="Times New Roman"/>
                <a:sym typeface="Times New Roman"/>
              </a:rPr>
              <a:t>Adapting is an opportunity to improve the health of all New Mexicans</a:t>
            </a:r>
            <a:endParaRPr/>
          </a:p>
        </p:txBody>
      </p:sp>
      <p:sp>
        <p:nvSpPr>
          <p:cNvPr id="389" name="Google Shape;389;p26"/>
          <p:cNvSpPr txBox="1"/>
          <p:nvPr>
            <p:ph idx="1" type="body"/>
          </p:nvPr>
        </p:nvSpPr>
        <p:spPr>
          <a:xfrm>
            <a:off x="271944" y="1591674"/>
            <a:ext cx="6825794" cy="4750666"/>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Address underlying inequities</a:t>
            </a:r>
            <a:endParaRPr/>
          </a:p>
          <a:p>
            <a:pPr indent="-228600" lvl="0" marL="228600" rtl="0" algn="l">
              <a:lnSpc>
                <a:spcPct val="90000"/>
              </a:lnSpc>
              <a:spcBef>
                <a:spcPts val="1000"/>
              </a:spcBef>
              <a:spcAft>
                <a:spcPts val="0"/>
              </a:spcAft>
              <a:buClr>
                <a:schemeClr val="dk1"/>
              </a:buClr>
              <a:buSzPts val="2800"/>
              <a:buChar char="•"/>
            </a:pPr>
            <a:r>
              <a:rPr lang="en-US"/>
              <a:t>Foster connected and empowered communities</a:t>
            </a:r>
            <a:endParaRPr/>
          </a:p>
          <a:p>
            <a:pPr indent="-228600" lvl="0" marL="228600" rtl="0" algn="l">
              <a:lnSpc>
                <a:spcPct val="90000"/>
              </a:lnSpc>
              <a:spcBef>
                <a:spcPts val="1000"/>
              </a:spcBef>
              <a:spcAft>
                <a:spcPts val="0"/>
              </a:spcAft>
              <a:buClr>
                <a:schemeClr val="dk1"/>
              </a:buClr>
              <a:buSzPts val="2800"/>
              <a:buChar char="•"/>
            </a:pPr>
            <a:r>
              <a:rPr lang="en-US"/>
              <a:t>Reduce outdoor and indoor air pollution</a:t>
            </a:r>
            <a:endParaRPr/>
          </a:p>
          <a:p>
            <a:pPr indent="-228600" lvl="0" marL="228600" rtl="0" algn="l">
              <a:lnSpc>
                <a:spcPct val="90000"/>
              </a:lnSpc>
              <a:spcBef>
                <a:spcPts val="1000"/>
              </a:spcBef>
              <a:spcAft>
                <a:spcPts val="0"/>
              </a:spcAft>
              <a:buClr>
                <a:schemeClr val="dk1"/>
              </a:buClr>
              <a:buSzPts val="2800"/>
              <a:buChar char="•"/>
            </a:pPr>
            <a:r>
              <a:rPr lang="en-US"/>
              <a:t>Preparing communities for extreme weather</a:t>
            </a:r>
            <a:endParaRPr/>
          </a:p>
          <a:p>
            <a:pPr indent="-228600" lvl="0" marL="228600" rtl="0" algn="l">
              <a:lnSpc>
                <a:spcPct val="90000"/>
              </a:lnSpc>
              <a:spcBef>
                <a:spcPts val="1000"/>
              </a:spcBef>
              <a:spcAft>
                <a:spcPts val="0"/>
              </a:spcAft>
              <a:buClr>
                <a:schemeClr val="dk1"/>
              </a:buClr>
              <a:buSzPts val="2800"/>
              <a:buChar char="•"/>
            </a:pPr>
            <a:r>
              <a:rPr lang="en-US"/>
              <a:t>Develop more resilient infrastructure</a:t>
            </a:r>
            <a:endParaRPr/>
          </a:p>
          <a:p>
            <a:pPr indent="-228600" lvl="0" marL="228600" rtl="0" algn="l">
              <a:lnSpc>
                <a:spcPct val="90000"/>
              </a:lnSpc>
              <a:spcBef>
                <a:spcPts val="1000"/>
              </a:spcBef>
              <a:spcAft>
                <a:spcPts val="0"/>
              </a:spcAft>
              <a:buClr>
                <a:schemeClr val="dk1"/>
              </a:buClr>
              <a:buSzPts val="2800"/>
              <a:buChar char="•"/>
            </a:pPr>
            <a:r>
              <a:rPr lang="en-US"/>
              <a:t>Promote co-benefits of mitigation and adaptation (e.g. insulation &amp; micro-grids)</a:t>
            </a:r>
            <a:endParaRPr/>
          </a:p>
          <a:p>
            <a:pPr indent="-228600" lvl="0" marL="228600" rtl="0" algn="l">
              <a:lnSpc>
                <a:spcPct val="90000"/>
              </a:lnSpc>
              <a:spcBef>
                <a:spcPts val="1000"/>
              </a:spcBef>
              <a:spcAft>
                <a:spcPts val="0"/>
              </a:spcAft>
              <a:buClr>
                <a:schemeClr val="dk1"/>
              </a:buClr>
              <a:buSzPts val="2800"/>
              <a:buChar char="•"/>
            </a:pPr>
            <a:r>
              <a:rPr lang="en-US"/>
              <a:t>Education and outreach about the health impacts of climate change and collective actions.</a:t>
            </a:r>
            <a:endParaRPr sz="2400"/>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p:txBody>
      </p:sp>
      <p:sp>
        <p:nvSpPr>
          <p:cNvPr id="390" name="Google Shape;39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91" name="Google Shape;391;p26"/>
          <p:cNvPicPr preferRelativeResize="0"/>
          <p:nvPr/>
        </p:nvPicPr>
        <p:blipFill rotWithShape="1">
          <a:blip r:embed="rId3">
            <a:alphaModFix/>
          </a:blip>
          <a:srcRect b="0" l="0" r="0" t="5740"/>
          <a:stretch/>
        </p:blipFill>
        <p:spPr>
          <a:xfrm>
            <a:off x="7423931" y="724165"/>
            <a:ext cx="4009291" cy="5697917"/>
          </a:xfrm>
          <a:prstGeom prst="rect">
            <a:avLst/>
          </a:prstGeom>
          <a:noFill/>
          <a:ln>
            <a:noFill/>
          </a:ln>
        </p:spPr>
      </p:pic>
      <p:sp>
        <p:nvSpPr>
          <p:cNvPr id="392" name="Google Shape;392;p26"/>
          <p:cNvSpPr txBox="1"/>
          <p:nvPr/>
        </p:nvSpPr>
        <p:spPr>
          <a:xfrm>
            <a:off x="-192406" y="6590670"/>
            <a:ext cx="5903889" cy="26161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100">
                <a:solidFill>
                  <a:schemeClr val="dk1"/>
                </a:solidFill>
                <a:latin typeface="Calibri"/>
                <a:ea typeface="Calibri"/>
                <a:cs typeface="Calibri"/>
                <a:sym typeface="Calibri"/>
              </a:rPr>
              <a:t>Image: Photo courtesy of the Coalition to Stop Violence Against Native Women, SourceNM, 2022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27"/>
          <p:cNvPicPr preferRelativeResize="0"/>
          <p:nvPr/>
        </p:nvPicPr>
        <p:blipFill rotWithShape="1">
          <a:blip r:embed="rId3">
            <a:alphaModFix/>
          </a:blip>
          <a:srcRect b="0" l="0" r="0" t="0"/>
          <a:stretch/>
        </p:blipFill>
        <p:spPr>
          <a:xfrm>
            <a:off x="156177" y="1321849"/>
            <a:ext cx="5579578" cy="4214301"/>
          </a:xfrm>
          <a:prstGeom prst="rect">
            <a:avLst/>
          </a:prstGeom>
          <a:noFill/>
          <a:ln>
            <a:noFill/>
          </a:ln>
        </p:spPr>
      </p:pic>
      <p:sp>
        <p:nvSpPr>
          <p:cNvPr id="399" name="Google Shape;399;p27"/>
          <p:cNvSpPr txBox="1"/>
          <p:nvPr/>
        </p:nvSpPr>
        <p:spPr>
          <a:xfrm>
            <a:off x="515261" y="137001"/>
            <a:ext cx="4861411"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Times New Roman"/>
                <a:ea typeface="Times New Roman"/>
                <a:cs typeface="Times New Roman"/>
                <a:sym typeface="Times New Roman"/>
              </a:rPr>
              <a:t>Climate and health programs across the U.S.</a:t>
            </a:r>
            <a:endParaRPr/>
          </a:p>
        </p:txBody>
      </p:sp>
      <p:sp>
        <p:nvSpPr>
          <p:cNvPr id="400" name="Google Shape;400;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401" name="Google Shape;401;p27"/>
          <p:cNvPicPr preferRelativeResize="0"/>
          <p:nvPr/>
        </p:nvPicPr>
        <p:blipFill rotWithShape="1">
          <a:blip r:embed="rId4">
            <a:alphaModFix/>
          </a:blip>
          <a:srcRect b="13765" l="19451" r="21102" t="13235"/>
          <a:stretch/>
        </p:blipFill>
        <p:spPr>
          <a:xfrm>
            <a:off x="5947138" y="1439652"/>
            <a:ext cx="5880021" cy="4034576"/>
          </a:xfrm>
          <a:prstGeom prst="rect">
            <a:avLst/>
          </a:prstGeom>
          <a:noFill/>
          <a:ln>
            <a:noFill/>
          </a:ln>
        </p:spPr>
      </p:pic>
      <p:sp>
        <p:nvSpPr>
          <p:cNvPr id="402" name="Google Shape;402;p27"/>
          <p:cNvSpPr txBox="1"/>
          <p:nvPr/>
        </p:nvSpPr>
        <p:spPr>
          <a:xfrm>
            <a:off x="5934027" y="198555"/>
            <a:ext cx="6096000"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Building Resilient Infrastructure and Communities (BRIC)- FY 2020</a:t>
            </a:r>
            <a:endParaRPr/>
          </a:p>
          <a:p>
            <a:pPr indent="0" lvl="0" marL="0" marR="0" rtl="0" algn="ctr">
              <a:spcBef>
                <a:spcPts val="0"/>
              </a:spcBef>
              <a:spcAft>
                <a:spcPts val="0"/>
              </a:spcAft>
              <a:buNone/>
            </a:pPr>
            <a:r>
              <a:rPr b="1" lang="en-US" sz="1600">
                <a:solidFill>
                  <a:schemeClr val="dk1"/>
                </a:solidFill>
                <a:latin typeface="Times New Roman"/>
                <a:ea typeface="Times New Roman"/>
                <a:cs typeface="Times New Roman"/>
                <a:sym typeface="Times New Roman"/>
              </a:rPr>
              <a:t>[excludes state allocations, management costs, and tribal set-aside]</a:t>
            </a:r>
            <a:endParaRPr b="1" sz="1400">
              <a:solidFill>
                <a:schemeClr val="dk1"/>
              </a:solidFill>
              <a:latin typeface="Times New Roman"/>
              <a:ea typeface="Times New Roman"/>
              <a:cs typeface="Times New Roman"/>
              <a:sym typeface="Times New Roman"/>
            </a:endParaRPr>
          </a:p>
        </p:txBody>
      </p:sp>
      <p:pic>
        <p:nvPicPr>
          <p:cNvPr id="403" name="Google Shape;403;p27"/>
          <p:cNvPicPr preferRelativeResize="0"/>
          <p:nvPr/>
        </p:nvPicPr>
        <p:blipFill rotWithShape="1">
          <a:blip r:embed="rId4">
            <a:alphaModFix/>
          </a:blip>
          <a:srcRect b="3111" l="2457" r="76712" t="60322"/>
          <a:stretch/>
        </p:blipFill>
        <p:spPr>
          <a:xfrm>
            <a:off x="6532061" y="5154533"/>
            <a:ext cx="1598012" cy="1707278"/>
          </a:xfrm>
          <a:prstGeom prst="rect">
            <a:avLst/>
          </a:prstGeom>
          <a:noFill/>
          <a:ln>
            <a:noFill/>
          </a:ln>
        </p:spPr>
      </p:pic>
      <p:pic>
        <p:nvPicPr>
          <p:cNvPr id="404" name="Google Shape;404;p27"/>
          <p:cNvPicPr preferRelativeResize="0"/>
          <p:nvPr/>
        </p:nvPicPr>
        <p:blipFill rotWithShape="1">
          <a:blip r:embed="rId4">
            <a:alphaModFix/>
          </a:blip>
          <a:srcRect b="37729" l="75935" r="10378" t="43739"/>
          <a:stretch/>
        </p:blipFill>
        <p:spPr>
          <a:xfrm>
            <a:off x="9346100" y="5149246"/>
            <a:ext cx="1053649" cy="797004"/>
          </a:xfrm>
          <a:prstGeom prst="rect">
            <a:avLst/>
          </a:prstGeom>
          <a:noFill/>
          <a:ln>
            <a:noFill/>
          </a:ln>
        </p:spPr>
      </p:pic>
      <p:pic>
        <p:nvPicPr>
          <p:cNvPr id="405" name="Google Shape;405;p27"/>
          <p:cNvPicPr preferRelativeResize="0"/>
          <p:nvPr/>
        </p:nvPicPr>
        <p:blipFill rotWithShape="1">
          <a:blip r:embed="rId4">
            <a:alphaModFix/>
          </a:blip>
          <a:srcRect b="62872" l="8462" r="79344" t="24088"/>
          <a:stretch/>
        </p:blipFill>
        <p:spPr>
          <a:xfrm>
            <a:off x="8169558" y="5665834"/>
            <a:ext cx="938785" cy="560832"/>
          </a:xfrm>
          <a:prstGeom prst="rect">
            <a:avLst/>
          </a:prstGeom>
          <a:noFill/>
          <a:ln>
            <a:noFill/>
          </a:ln>
        </p:spPr>
      </p:pic>
      <p:sp>
        <p:nvSpPr>
          <p:cNvPr id="406" name="Google Shape;406;p27"/>
          <p:cNvSpPr/>
          <p:nvPr/>
        </p:nvSpPr>
        <p:spPr>
          <a:xfrm>
            <a:off x="5735755" y="4035552"/>
            <a:ext cx="598034" cy="191069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7" name="Google Shape;407;p27"/>
          <p:cNvSpPr/>
          <p:nvPr/>
        </p:nvSpPr>
        <p:spPr>
          <a:xfrm>
            <a:off x="11566686" y="3419856"/>
            <a:ext cx="247362" cy="81076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08" name="Google Shape;408;p27"/>
          <p:cNvCxnSpPr/>
          <p:nvPr/>
        </p:nvCxnSpPr>
        <p:spPr>
          <a:xfrm>
            <a:off x="5827776" y="329184"/>
            <a:ext cx="0" cy="6209728"/>
          </a:xfrm>
          <a:prstGeom prst="straightConnector1">
            <a:avLst/>
          </a:prstGeom>
          <a:noFill/>
          <a:ln cap="flat" cmpd="sng" w="57150">
            <a:solidFill>
              <a:schemeClr val="dk1"/>
            </a:solidFill>
            <a:prstDash val="solid"/>
            <a:miter lim="800000"/>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3"/>
          <p:cNvSpPr txBox="1"/>
          <p:nvPr>
            <p:ph type="title"/>
          </p:nvPr>
        </p:nvSpPr>
        <p:spPr>
          <a:xfrm>
            <a:off x="448236" y="247281"/>
            <a:ext cx="10515600" cy="86751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rPr b="1" lang="en-US">
                <a:latin typeface="Times New Roman"/>
                <a:ea typeface="Times New Roman"/>
                <a:cs typeface="Times New Roman"/>
                <a:sym typeface="Times New Roman"/>
              </a:rPr>
              <a:t>The world is warming</a:t>
            </a:r>
            <a:endParaRPr/>
          </a:p>
        </p:txBody>
      </p:sp>
      <p:sp>
        <p:nvSpPr>
          <p:cNvPr id="108" name="Google Shape;108;p3"/>
          <p:cNvSpPr txBox="1"/>
          <p:nvPr>
            <p:ph idx="1" type="body"/>
          </p:nvPr>
        </p:nvSpPr>
        <p:spPr>
          <a:xfrm>
            <a:off x="355591" y="1412096"/>
            <a:ext cx="5905671" cy="5096434"/>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US" sz="3200"/>
              <a:t>Emissions have raised global temperatures ~1.2 degrees. We are on course to reach 1.5 degrees, a critical threshold within a decade.</a:t>
            </a:r>
            <a:r>
              <a:rPr baseline="30000" lang="en-US" sz="3200"/>
              <a:t>1</a:t>
            </a:r>
            <a:endParaRPr/>
          </a:p>
          <a:p>
            <a:pPr indent="0" lvl="0" marL="0" rtl="0" algn="l">
              <a:lnSpc>
                <a:spcPct val="90000"/>
              </a:lnSpc>
              <a:spcBef>
                <a:spcPts val="1000"/>
              </a:spcBef>
              <a:spcAft>
                <a:spcPts val="0"/>
              </a:spcAft>
              <a:buClr>
                <a:schemeClr val="dk1"/>
              </a:buClr>
              <a:buSzPct val="100000"/>
              <a:buNone/>
            </a:pPr>
            <a:r>
              <a:t/>
            </a:r>
            <a:endParaRPr sz="1400"/>
          </a:p>
          <a:p>
            <a:pPr indent="-228600" lvl="0" marL="228600" rtl="0" algn="l">
              <a:lnSpc>
                <a:spcPct val="90000"/>
              </a:lnSpc>
              <a:spcBef>
                <a:spcPts val="1000"/>
              </a:spcBef>
              <a:spcAft>
                <a:spcPts val="0"/>
              </a:spcAft>
              <a:buClr>
                <a:schemeClr val="dk1"/>
              </a:buClr>
              <a:buSzPct val="100000"/>
              <a:buChar char="•"/>
            </a:pPr>
            <a:r>
              <a:rPr lang="en-US" sz="3200"/>
              <a:t>The rapid rate of change is stressing and collapsing many of the vital natural systems we rely on. </a:t>
            </a:r>
            <a:endParaRPr/>
          </a:p>
          <a:p>
            <a:pPr indent="0" lvl="0" marL="0" rtl="0" algn="l">
              <a:lnSpc>
                <a:spcPct val="90000"/>
              </a:lnSpc>
              <a:spcBef>
                <a:spcPts val="1000"/>
              </a:spcBef>
              <a:spcAft>
                <a:spcPts val="0"/>
              </a:spcAft>
              <a:buClr>
                <a:schemeClr val="dk1"/>
              </a:buClr>
              <a:buSzPct val="100000"/>
              <a:buNone/>
            </a:pPr>
            <a:r>
              <a:t/>
            </a:r>
            <a:endParaRPr sz="1600"/>
          </a:p>
          <a:p>
            <a:pPr indent="-228600" lvl="0" marL="228600" rtl="0" algn="l">
              <a:lnSpc>
                <a:spcPct val="90000"/>
              </a:lnSpc>
              <a:spcBef>
                <a:spcPts val="1000"/>
              </a:spcBef>
              <a:spcAft>
                <a:spcPts val="0"/>
              </a:spcAft>
              <a:buClr>
                <a:schemeClr val="dk1"/>
              </a:buClr>
              <a:buSzPct val="100000"/>
              <a:buChar char="•"/>
            </a:pPr>
            <a:r>
              <a:rPr lang="en-US" sz="3200"/>
              <a:t>Like COVID, risks from climate change are not shared equally. </a:t>
            </a:r>
            <a:endParaRPr sz="3200" strike="sngStrike"/>
          </a:p>
        </p:txBody>
      </p:sp>
      <p:sp>
        <p:nvSpPr>
          <p:cNvPr id="109" name="Google Shape;109;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10" name="Google Shape;110;p3"/>
          <p:cNvPicPr preferRelativeResize="0"/>
          <p:nvPr/>
        </p:nvPicPr>
        <p:blipFill rotWithShape="1">
          <a:blip r:embed="rId3">
            <a:alphaModFix/>
          </a:blip>
          <a:srcRect b="0" l="0" r="0" t="0"/>
          <a:stretch/>
        </p:blipFill>
        <p:spPr>
          <a:xfrm>
            <a:off x="6495344" y="1686098"/>
            <a:ext cx="5550530" cy="4244069"/>
          </a:xfrm>
          <a:prstGeom prst="rect">
            <a:avLst/>
          </a:prstGeom>
          <a:noFill/>
          <a:ln>
            <a:noFill/>
          </a:ln>
        </p:spPr>
      </p:pic>
      <p:sp>
        <p:nvSpPr>
          <p:cNvPr id="111" name="Google Shape;111;p3"/>
          <p:cNvSpPr/>
          <p:nvPr/>
        </p:nvSpPr>
        <p:spPr>
          <a:xfrm>
            <a:off x="6963507" y="1540976"/>
            <a:ext cx="4614203" cy="7236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4"/>
          <p:cNvSpPr txBox="1"/>
          <p:nvPr>
            <p:ph type="title"/>
          </p:nvPr>
        </p:nvSpPr>
        <p:spPr>
          <a:xfrm>
            <a:off x="391886" y="55511"/>
            <a:ext cx="10515600" cy="115825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rPr b="1" lang="en-US">
                <a:latin typeface="Times New Roman"/>
                <a:ea typeface="Times New Roman"/>
                <a:cs typeface="Times New Roman"/>
                <a:sym typeface="Times New Roman"/>
              </a:rPr>
              <a:t>Already in New Mexico:</a:t>
            </a:r>
            <a:endParaRPr/>
          </a:p>
        </p:txBody>
      </p:sp>
      <p:sp>
        <p:nvSpPr>
          <p:cNvPr id="118" name="Google Shape;118;p4"/>
          <p:cNvSpPr txBox="1"/>
          <p:nvPr>
            <p:ph idx="1" type="body"/>
          </p:nvPr>
        </p:nvSpPr>
        <p:spPr>
          <a:xfrm>
            <a:off x="391886" y="1436914"/>
            <a:ext cx="4408714" cy="4798785"/>
          </a:xfrm>
          <a:prstGeom prst="rect">
            <a:avLst/>
          </a:prstGeom>
          <a:noFill/>
          <a:ln>
            <a:noFill/>
          </a:ln>
        </p:spPr>
        <p:txBody>
          <a:bodyPr anchorCtr="0" anchor="t" bIns="45700" lIns="91425" spcFirstLastPara="1" rIns="91425" wrap="square" tIns="45700">
            <a:normAutofit/>
          </a:bodyPr>
          <a:lstStyle/>
          <a:p>
            <a:pPr indent="0" lvl="0" marL="0" rtl="0" algn="l">
              <a:lnSpc>
                <a:spcPct val="160000"/>
              </a:lnSpc>
              <a:spcBef>
                <a:spcPts val="0"/>
              </a:spcBef>
              <a:spcAft>
                <a:spcPts val="0"/>
              </a:spcAft>
              <a:buClr>
                <a:schemeClr val="dk1"/>
              </a:buClr>
              <a:buSzPts val="3200"/>
              <a:buNone/>
            </a:pPr>
            <a:r>
              <a:rPr b="1" i="1" lang="en-US" sz="3200"/>
              <a:t>Historic drought </a:t>
            </a:r>
            <a:endParaRPr/>
          </a:p>
          <a:p>
            <a:pPr indent="0" lvl="0" marL="0" rtl="0" algn="l">
              <a:lnSpc>
                <a:spcPct val="160000"/>
              </a:lnSpc>
              <a:spcBef>
                <a:spcPts val="1000"/>
              </a:spcBef>
              <a:spcAft>
                <a:spcPts val="0"/>
              </a:spcAft>
              <a:buClr>
                <a:schemeClr val="dk1"/>
              </a:buClr>
              <a:buSzPts val="3200"/>
              <a:buNone/>
            </a:pPr>
            <a:r>
              <a:rPr b="1" i="1" lang="en-US" sz="3200"/>
              <a:t>Historic wildfires</a:t>
            </a:r>
            <a:endParaRPr/>
          </a:p>
          <a:p>
            <a:pPr indent="0" lvl="0" marL="0" rtl="0" algn="l">
              <a:lnSpc>
                <a:spcPct val="160000"/>
              </a:lnSpc>
              <a:spcBef>
                <a:spcPts val="1000"/>
              </a:spcBef>
              <a:spcAft>
                <a:spcPts val="0"/>
              </a:spcAft>
              <a:buClr>
                <a:schemeClr val="dk1"/>
              </a:buClr>
              <a:buSzPts val="3200"/>
              <a:buNone/>
            </a:pPr>
            <a:r>
              <a:rPr b="1" i="1" lang="en-US" sz="3200"/>
              <a:t>Historic temperatures</a:t>
            </a:r>
            <a:endParaRPr/>
          </a:p>
          <a:p>
            <a:pPr indent="0" lvl="0" marL="0" rtl="0" algn="l">
              <a:lnSpc>
                <a:spcPct val="160000"/>
              </a:lnSpc>
              <a:spcBef>
                <a:spcPts val="1000"/>
              </a:spcBef>
              <a:spcAft>
                <a:spcPts val="0"/>
              </a:spcAft>
              <a:buClr>
                <a:schemeClr val="dk1"/>
              </a:buClr>
              <a:buSzPts val="3200"/>
              <a:buNone/>
            </a:pPr>
            <a:r>
              <a:rPr b="1" i="1" lang="en-US" sz="3200"/>
              <a:t>Historic storms</a:t>
            </a:r>
            <a:endParaRPr/>
          </a:p>
          <a:p>
            <a:pPr indent="0" lvl="0" marL="0" rtl="0" algn="l">
              <a:lnSpc>
                <a:spcPct val="160000"/>
              </a:lnSpc>
              <a:spcBef>
                <a:spcPts val="1000"/>
              </a:spcBef>
              <a:spcAft>
                <a:spcPts val="0"/>
              </a:spcAft>
              <a:buClr>
                <a:schemeClr val="dk1"/>
              </a:buClr>
              <a:buSzPts val="300"/>
              <a:buNone/>
            </a:pPr>
            <a:r>
              <a:t/>
            </a:r>
            <a:endParaRPr b="1" i="1" sz="300"/>
          </a:p>
          <a:p>
            <a:pPr indent="0" lvl="0" marL="0" rtl="0" algn="l">
              <a:lnSpc>
                <a:spcPct val="90000"/>
              </a:lnSpc>
              <a:spcBef>
                <a:spcPts val="1000"/>
              </a:spcBef>
              <a:spcAft>
                <a:spcPts val="0"/>
              </a:spcAft>
              <a:buClr>
                <a:schemeClr val="dk1"/>
              </a:buClr>
              <a:buSzPts val="3200"/>
              <a:buNone/>
            </a:pPr>
            <a:r>
              <a:rPr b="1" i="1" lang="en-US" sz="3200"/>
              <a:t>Historic vegetation loss</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19" name="Google Shape;119;p4"/>
          <p:cNvPicPr preferRelativeResize="0"/>
          <p:nvPr/>
        </p:nvPicPr>
        <p:blipFill rotWithShape="1">
          <a:blip r:embed="rId3">
            <a:alphaModFix/>
          </a:blip>
          <a:srcRect b="0" l="0" r="0" t="0"/>
          <a:stretch/>
        </p:blipFill>
        <p:spPr>
          <a:xfrm>
            <a:off x="6980914" y="3146758"/>
            <a:ext cx="5211086" cy="3711242"/>
          </a:xfrm>
          <a:prstGeom prst="rect">
            <a:avLst/>
          </a:prstGeom>
          <a:noFill/>
          <a:ln>
            <a:noFill/>
          </a:ln>
        </p:spPr>
      </p:pic>
      <p:sp>
        <p:nvSpPr>
          <p:cNvPr id="120" name="Google Shape;120;p4"/>
          <p:cNvSpPr txBox="1"/>
          <p:nvPr/>
        </p:nvSpPr>
        <p:spPr>
          <a:xfrm>
            <a:off x="5835932" y="6550223"/>
            <a:ext cx="6140822"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400" u="none" cap="none" strike="noStrike">
                <a:solidFill>
                  <a:schemeClr val="dk1"/>
                </a:solidFill>
                <a:latin typeface="Calibri"/>
                <a:ea typeface="Calibri"/>
                <a:cs typeface="Calibri"/>
                <a:sym typeface="Calibri"/>
              </a:rPr>
              <a:t>Marisa Demarco | Source NM</a:t>
            </a:r>
            <a:endParaRPr/>
          </a:p>
        </p:txBody>
      </p:sp>
      <p:pic>
        <p:nvPicPr>
          <p:cNvPr id="121" name="Google Shape;121;p4"/>
          <p:cNvPicPr preferRelativeResize="0"/>
          <p:nvPr/>
        </p:nvPicPr>
        <p:blipFill rotWithShape="1">
          <a:blip r:embed="rId4">
            <a:alphaModFix/>
          </a:blip>
          <a:srcRect b="0" l="15126" r="0" t="0"/>
          <a:stretch/>
        </p:blipFill>
        <p:spPr>
          <a:xfrm>
            <a:off x="4496705" y="965834"/>
            <a:ext cx="6090623" cy="4036545"/>
          </a:xfrm>
          <a:prstGeom prst="rect">
            <a:avLst/>
          </a:prstGeom>
          <a:noFill/>
          <a:ln>
            <a:noFill/>
          </a:ln>
          <a:effectLst>
            <a:outerShdw blurRad="50800" rotWithShape="0" algn="tl" dir="2700000" dist="38100">
              <a:srgbClr val="000000">
                <a:alpha val="40000"/>
              </a:srgbClr>
            </a:outerShdw>
          </a:effectLst>
        </p:spPr>
      </p:pic>
      <p:sp>
        <p:nvSpPr>
          <p:cNvPr id="122" name="Google Shape;122;p4"/>
          <p:cNvSpPr txBox="1"/>
          <p:nvPr/>
        </p:nvSpPr>
        <p:spPr>
          <a:xfrm>
            <a:off x="9258299" y="4346841"/>
            <a:ext cx="1067119"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400" u="none" cap="none" strike="noStrike">
                <a:solidFill>
                  <a:schemeClr val="lt1"/>
                </a:solidFill>
                <a:latin typeface="Calibri"/>
                <a:ea typeface="Calibri"/>
                <a:cs typeface="Calibri"/>
                <a:sym typeface="Calibri"/>
              </a:rPr>
              <a:t>Will Harris</a:t>
            </a:r>
            <a:endParaRPr/>
          </a:p>
        </p:txBody>
      </p:sp>
      <p:sp>
        <p:nvSpPr>
          <p:cNvPr id="123" name="Google Shape;123;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5"/>
          <p:cNvPicPr preferRelativeResize="0"/>
          <p:nvPr/>
        </p:nvPicPr>
        <p:blipFill rotWithShape="1">
          <a:blip r:embed="rId3">
            <a:alphaModFix/>
          </a:blip>
          <a:srcRect b="0" l="0" r="0" t="0"/>
          <a:stretch/>
        </p:blipFill>
        <p:spPr>
          <a:xfrm>
            <a:off x="6146800" y="269243"/>
            <a:ext cx="5800164" cy="6337419"/>
          </a:xfrm>
          <a:prstGeom prst="rect">
            <a:avLst/>
          </a:prstGeom>
          <a:noFill/>
          <a:ln cap="flat" cmpd="sng" w="76200">
            <a:solidFill>
              <a:schemeClr val="dk1"/>
            </a:solidFill>
            <a:prstDash val="solid"/>
            <a:round/>
            <a:headEnd len="sm" w="sm" type="none"/>
            <a:tailEnd len="sm" w="sm" type="none"/>
          </a:ln>
        </p:spPr>
      </p:pic>
      <p:sp>
        <p:nvSpPr>
          <p:cNvPr id="130" name="Google Shape;130;p5"/>
          <p:cNvSpPr txBox="1"/>
          <p:nvPr/>
        </p:nvSpPr>
        <p:spPr>
          <a:xfrm>
            <a:off x="245036" y="269243"/>
            <a:ext cx="5800164" cy="65556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chemeClr val="dk1"/>
                </a:solidFill>
                <a:latin typeface="Times New Roman"/>
                <a:ea typeface="Times New Roman"/>
                <a:cs typeface="Times New Roman"/>
                <a:sym typeface="Times New Roman"/>
              </a:rPr>
              <a:t>MOST VULNERABLE </a:t>
            </a:r>
            <a:endParaRPr/>
          </a:p>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[w/ percentage of NM population]:</a:t>
            </a:r>
            <a:endParaRPr/>
          </a:p>
          <a:p>
            <a:pPr indent="-107950" lvl="0" marL="285750" marR="0" rtl="0" algn="l">
              <a:spcBef>
                <a:spcPts val="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Elderly – 18.5%</a:t>
            </a:r>
            <a:r>
              <a:rPr baseline="30000" lang="en-US" sz="2800">
                <a:solidFill>
                  <a:schemeClr val="dk1"/>
                </a:solidFill>
                <a:latin typeface="Calibri"/>
                <a:ea typeface="Calibri"/>
                <a:cs typeface="Calibri"/>
                <a:sym typeface="Calibri"/>
              </a:rPr>
              <a:t>1</a:t>
            </a:r>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Children – 22.4% (5.4% under 5yo)</a:t>
            </a:r>
            <a:r>
              <a:rPr baseline="30000" lang="en-US" sz="2800">
                <a:solidFill>
                  <a:schemeClr val="dk1"/>
                </a:solidFill>
                <a:latin typeface="Calibri"/>
                <a:ea typeface="Calibri"/>
                <a:cs typeface="Calibri"/>
                <a:sym typeface="Calibri"/>
              </a:rPr>
              <a:t>2</a:t>
            </a:r>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People living in poverty – 18.2%</a:t>
            </a:r>
            <a:r>
              <a:rPr baseline="30000" lang="en-US" sz="2800">
                <a:solidFill>
                  <a:schemeClr val="dk1"/>
                </a:solidFill>
                <a:latin typeface="Calibri"/>
                <a:ea typeface="Calibri"/>
                <a:cs typeface="Calibri"/>
                <a:sym typeface="Calibri"/>
              </a:rPr>
              <a:t>6</a:t>
            </a:r>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Disabled – 26%</a:t>
            </a:r>
            <a:r>
              <a:rPr baseline="30000" lang="en-US" sz="2800">
                <a:solidFill>
                  <a:schemeClr val="dk1"/>
                </a:solidFill>
                <a:latin typeface="Calibri"/>
                <a:ea typeface="Calibri"/>
                <a:cs typeface="Calibri"/>
                <a:sym typeface="Calibri"/>
              </a:rPr>
              <a:t>3</a:t>
            </a:r>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Migrants – 10%</a:t>
            </a:r>
            <a:r>
              <a:rPr baseline="30000" lang="en-US" sz="2800">
                <a:solidFill>
                  <a:schemeClr val="dk1"/>
                </a:solidFill>
                <a:latin typeface="Calibri"/>
                <a:ea typeface="Calibri"/>
                <a:cs typeface="Calibri"/>
                <a:sym typeface="Calibri"/>
              </a:rPr>
              <a:t>4</a:t>
            </a:r>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Outdoor workers – 47%</a:t>
            </a:r>
            <a:r>
              <a:rPr baseline="30000" lang="en-US" sz="2800">
                <a:solidFill>
                  <a:schemeClr val="dk1"/>
                </a:solidFill>
                <a:latin typeface="Calibri"/>
                <a:ea typeface="Calibri"/>
                <a:cs typeface="Calibri"/>
                <a:sym typeface="Calibri"/>
              </a:rPr>
              <a:t>5</a:t>
            </a:r>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Homeless - 0.6%</a:t>
            </a:r>
            <a:r>
              <a:rPr baseline="30000" lang="en-US" sz="2800">
                <a:solidFill>
                  <a:schemeClr val="dk1"/>
                </a:solidFill>
                <a:latin typeface="Calibri"/>
                <a:ea typeface="Calibri"/>
                <a:cs typeface="Calibri"/>
                <a:sym typeface="Calibri"/>
              </a:rPr>
              <a:t>7</a:t>
            </a:r>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Mental Illness – 32%</a:t>
            </a:r>
            <a:r>
              <a:rPr baseline="30000" lang="en-US" sz="2800">
                <a:solidFill>
                  <a:schemeClr val="dk1"/>
                </a:solidFill>
                <a:latin typeface="Calibri"/>
                <a:ea typeface="Calibri"/>
                <a:cs typeface="Calibri"/>
                <a:sym typeface="Calibri"/>
              </a:rPr>
              <a:t>8</a:t>
            </a:r>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Substance Use Disorders</a:t>
            </a:r>
            <a:endParaRPr/>
          </a:p>
          <a:p>
            <a:pPr indent="-285750" lvl="0" marL="28575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First Responders &amp; healthcare workers </a:t>
            </a:r>
            <a:endParaRPr baseline="30000" sz="2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131" name="Google Shape;131;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38" name="Google Shape;138;p6"/>
          <p:cNvPicPr preferRelativeResize="0"/>
          <p:nvPr/>
        </p:nvPicPr>
        <p:blipFill rotWithShape="1">
          <a:blip r:embed="rId3">
            <a:alphaModFix/>
          </a:blip>
          <a:srcRect b="0" l="0" r="0" t="0"/>
          <a:stretch/>
        </p:blipFill>
        <p:spPr>
          <a:xfrm>
            <a:off x="838200" y="298904"/>
            <a:ext cx="10852534" cy="605744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7"/>
          <p:cNvSpPr/>
          <p:nvPr/>
        </p:nvSpPr>
        <p:spPr>
          <a:xfrm>
            <a:off x="2032000" y="719666"/>
            <a:ext cx="8128000" cy="5418667"/>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0" lvl="0" marL="0" rtl="0" algn="l">
              <a:spcBef>
                <a:spcPts val="0"/>
              </a:spcBef>
              <a:spcAft>
                <a:spcPts val="0"/>
              </a:spcAft>
              <a:buNone/>
            </a:pPr>
            <a:r>
              <a:t/>
            </a:r>
            <a:endParaRPr/>
          </a:p>
        </p:txBody>
      </p:sp>
      <p:pic>
        <p:nvPicPr>
          <p:cNvPr id="145" name="Google Shape;145;p7"/>
          <p:cNvPicPr preferRelativeResize="0"/>
          <p:nvPr/>
        </p:nvPicPr>
        <p:blipFill rotWithShape="1">
          <a:blip r:embed="rId3">
            <a:alphaModFix/>
          </a:blip>
          <a:srcRect b="0" l="34020" r="0" t="0"/>
          <a:stretch/>
        </p:blipFill>
        <p:spPr>
          <a:xfrm flipH="1">
            <a:off x="0" y="-51669"/>
            <a:ext cx="6375402" cy="6909669"/>
          </a:xfrm>
          <a:prstGeom prst="rect">
            <a:avLst/>
          </a:prstGeom>
          <a:noFill/>
          <a:ln>
            <a:noFill/>
          </a:ln>
        </p:spPr>
      </p:pic>
      <p:grpSp>
        <p:nvGrpSpPr>
          <p:cNvPr id="146" name="Google Shape;146;p7"/>
          <p:cNvGrpSpPr/>
          <p:nvPr/>
        </p:nvGrpSpPr>
        <p:grpSpPr>
          <a:xfrm>
            <a:off x="5140092" y="1993"/>
            <a:ext cx="6890217" cy="6649899"/>
            <a:chOff x="1550066" y="1993"/>
            <a:chExt cx="6890217" cy="6649899"/>
          </a:xfrm>
        </p:grpSpPr>
        <p:sp>
          <p:nvSpPr>
            <p:cNvPr id="147" name="Google Shape;147;p7"/>
            <p:cNvSpPr/>
            <p:nvPr/>
          </p:nvSpPr>
          <p:spPr>
            <a:xfrm>
              <a:off x="3924245" y="1993"/>
              <a:ext cx="2190798" cy="2009777"/>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7"/>
            <p:cNvSpPr txBox="1"/>
            <p:nvPr/>
          </p:nvSpPr>
          <p:spPr>
            <a:xfrm>
              <a:off x="4245080" y="296318"/>
              <a:ext cx="1549128" cy="1421127"/>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Loss of livelihood, loved ones, and community</a:t>
              </a:r>
              <a:endParaRPr/>
            </a:p>
          </p:txBody>
        </p:sp>
        <p:sp>
          <p:nvSpPr>
            <p:cNvPr id="149" name="Google Shape;149;p7"/>
            <p:cNvSpPr/>
            <p:nvPr/>
          </p:nvSpPr>
          <p:spPr>
            <a:xfrm rot="2160000">
              <a:off x="6001236" y="1566642"/>
              <a:ext cx="511304" cy="678299"/>
            </a:xfrm>
            <a:prstGeom prst="rightArrow">
              <a:avLst>
                <a:gd fmla="val 60000" name="adj1"/>
                <a:gd fmla="val 50000" name="adj2"/>
              </a:avLst>
            </a:prstGeom>
            <a:solidFill>
              <a:srgbClr val="F4BD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7"/>
            <p:cNvSpPr txBox="1"/>
            <p:nvPr/>
          </p:nvSpPr>
          <p:spPr>
            <a:xfrm rot="2160000">
              <a:off x="6015884" y="1657222"/>
              <a:ext cx="357913" cy="40697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151" name="Google Shape;151;p7"/>
            <p:cNvSpPr/>
            <p:nvPr/>
          </p:nvSpPr>
          <p:spPr>
            <a:xfrm>
              <a:off x="6477917" y="1774362"/>
              <a:ext cx="1962366" cy="2009777"/>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7"/>
            <p:cNvSpPr txBox="1"/>
            <p:nvPr/>
          </p:nvSpPr>
          <p:spPr>
            <a:xfrm>
              <a:off x="6765299" y="2068687"/>
              <a:ext cx="1387602" cy="1421127"/>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Loss of stability and support</a:t>
              </a:r>
              <a:endParaRPr/>
            </a:p>
          </p:txBody>
        </p:sp>
        <p:sp>
          <p:nvSpPr>
            <p:cNvPr id="153" name="Google Shape;153;p7"/>
            <p:cNvSpPr/>
            <p:nvPr/>
          </p:nvSpPr>
          <p:spPr>
            <a:xfrm rot="6480000">
              <a:off x="6730935" y="3858722"/>
              <a:ext cx="534454" cy="678299"/>
            </a:xfrm>
            <a:prstGeom prst="rightArrow">
              <a:avLst>
                <a:gd fmla="val 60000" name="adj1"/>
                <a:gd fmla="val 50000" name="adj2"/>
              </a:avLst>
            </a:prstGeom>
            <a:solidFill>
              <a:srgbClr val="F4BD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7"/>
            <p:cNvSpPr txBox="1"/>
            <p:nvPr/>
          </p:nvSpPr>
          <p:spPr>
            <a:xfrm rot="-4320000">
              <a:off x="6835876" y="3918138"/>
              <a:ext cx="374118" cy="40697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155" name="Google Shape;155;p7"/>
            <p:cNvSpPr/>
            <p:nvPr/>
          </p:nvSpPr>
          <p:spPr>
            <a:xfrm>
              <a:off x="5527728" y="4642115"/>
              <a:ext cx="1999166" cy="2009777"/>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7"/>
            <p:cNvSpPr txBox="1"/>
            <p:nvPr/>
          </p:nvSpPr>
          <p:spPr>
            <a:xfrm>
              <a:off x="5820499" y="4936440"/>
              <a:ext cx="1413624" cy="1421127"/>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Difficulty accessing services</a:t>
              </a:r>
              <a:endParaRPr/>
            </a:p>
          </p:txBody>
        </p:sp>
        <p:sp>
          <p:nvSpPr>
            <p:cNvPr id="157" name="Google Shape;157;p7"/>
            <p:cNvSpPr/>
            <p:nvPr/>
          </p:nvSpPr>
          <p:spPr>
            <a:xfrm rot="10800000">
              <a:off x="4769581" y="5307854"/>
              <a:ext cx="535756" cy="678299"/>
            </a:xfrm>
            <a:prstGeom prst="rightArrow">
              <a:avLst>
                <a:gd fmla="val 60000" name="adj1"/>
                <a:gd fmla="val 50000" name="adj2"/>
              </a:avLst>
            </a:prstGeom>
            <a:solidFill>
              <a:srgbClr val="F4BD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7"/>
            <p:cNvSpPr txBox="1"/>
            <p:nvPr/>
          </p:nvSpPr>
          <p:spPr>
            <a:xfrm>
              <a:off x="4930308" y="5443514"/>
              <a:ext cx="375029" cy="40697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159" name="Google Shape;159;p7"/>
            <p:cNvSpPr/>
            <p:nvPr/>
          </p:nvSpPr>
          <p:spPr>
            <a:xfrm>
              <a:off x="2507088" y="4642115"/>
              <a:ext cx="2009777" cy="2009777"/>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7"/>
            <p:cNvSpPr txBox="1"/>
            <p:nvPr/>
          </p:nvSpPr>
          <p:spPr>
            <a:xfrm>
              <a:off x="2801413" y="4936440"/>
              <a:ext cx="1421127" cy="1421127"/>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Chronic diseases and diseases of despair </a:t>
              </a:r>
              <a:endParaRPr/>
            </a:p>
          </p:txBody>
        </p:sp>
        <p:sp>
          <p:nvSpPr>
            <p:cNvPr id="161" name="Google Shape;161;p7"/>
            <p:cNvSpPr/>
            <p:nvPr/>
          </p:nvSpPr>
          <p:spPr>
            <a:xfrm rot="-6480000">
              <a:off x="2785238" y="3889397"/>
              <a:ext cx="531709" cy="678299"/>
            </a:xfrm>
            <a:prstGeom prst="rightArrow">
              <a:avLst>
                <a:gd fmla="val 60000" name="adj1"/>
                <a:gd fmla="val 50000" name="adj2"/>
              </a:avLst>
            </a:prstGeom>
            <a:solidFill>
              <a:srgbClr val="F4BD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7"/>
            <p:cNvSpPr txBox="1"/>
            <p:nvPr/>
          </p:nvSpPr>
          <p:spPr>
            <a:xfrm rot="4320000">
              <a:off x="2889641" y="4100910"/>
              <a:ext cx="372196" cy="40697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sp>
          <p:nvSpPr>
            <p:cNvPr id="163" name="Google Shape;163;p7"/>
            <p:cNvSpPr/>
            <p:nvPr/>
          </p:nvSpPr>
          <p:spPr>
            <a:xfrm>
              <a:off x="1550066" y="1774362"/>
              <a:ext cx="2060243" cy="2009777"/>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7"/>
            <p:cNvSpPr txBox="1"/>
            <p:nvPr/>
          </p:nvSpPr>
          <p:spPr>
            <a:xfrm>
              <a:off x="1851782" y="2068687"/>
              <a:ext cx="1456811" cy="1421127"/>
            </a:xfrm>
            <a:prstGeom prst="rect">
              <a:avLst/>
            </a:prstGeom>
            <a:noFill/>
            <a:ln>
              <a:noFill/>
            </a:ln>
          </p:spPr>
          <p:txBody>
            <a:bodyPr anchorCtr="0" anchor="ctr" bIns="25400" lIns="25400" spcFirstLastPara="1" rIns="25400" wrap="square" tIns="25400">
              <a:noAutofit/>
            </a:bodyPr>
            <a:lstStyle/>
            <a:p>
              <a:pPr indent="0" lvl="0" marL="0" marR="0" rtl="0" algn="ctr">
                <a:lnSpc>
                  <a:spcPct val="9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Physical / Psychological Trauma</a:t>
              </a:r>
              <a:endParaRPr/>
            </a:p>
          </p:txBody>
        </p:sp>
        <p:sp>
          <p:nvSpPr>
            <p:cNvPr id="165" name="Google Shape;165;p7"/>
            <p:cNvSpPr/>
            <p:nvPr/>
          </p:nvSpPr>
          <p:spPr>
            <a:xfrm rot="-2160000">
              <a:off x="3525151" y="1573965"/>
              <a:ext cx="494340" cy="678299"/>
            </a:xfrm>
            <a:prstGeom prst="rightArrow">
              <a:avLst>
                <a:gd fmla="val 60000" name="adj1"/>
                <a:gd fmla="val 50000" name="adj2"/>
              </a:avLst>
            </a:prstGeom>
            <a:solidFill>
              <a:srgbClr val="F4BD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7"/>
            <p:cNvSpPr txBox="1"/>
            <p:nvPr/>
          </p:nvSpPr>
          <p:spPr>
            <a:xfrm rot="-2160000">
              <a:off x="3539313" y="1753210"/>
              <a:ext cx="346038" cy="40697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600"/>
                <a:buFont typeface="Calibri"/>
                <a:buNone/>
              </a:pPr>
              <a:r>
                <a:t/>
              </a:r>
              <a:endParaRPr sz="1600">
                <a:solidFill>
                  <a:schemeClr val="dk1"/>
                </a:solidFill>
                <a:latin typeface="Calibri"/>
                <a:ea typeface="Calibri"/>
                <a:cs typeface="Calibri"/>
                <a:sym typeface="Calibri"/>
              </a:endParaRPr>
            </a:p>
          </p:txBody>
        </p:sp>
      </p:grpSp>
      <p:sp>
        <p:nvSpPr>
          <p:cNvPr id="167" name="Google Shape;167;p7"/>
          <p:cNvSpPr txBox="1"/>
          <p:nvPr/>
        </p:nvSpPr>
        <p:spPr>
          <a:xfrm>
            <a:off x="3302000" y="6107589"/>
            <a:ext cx="340360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Eddie Moore/Albuquerque Journal</a:t>
            </a:r>
            <a:endParaRPr/>
          </a:p>
        </p:txBody>
      </p:sp>
      <p:sp>
        <p:nvSpPr>
          <p:cNvPr id="168" name="Google Shape;168;p7"/>
          <p:cNvSpPr txBox="1"/>
          <p:nvPr/>
        </p:nvSpPr>
        <p:spPr>
          <a:xfrm>
            <a:off x="584200" y="309111"/>
            <a:ext cx="692150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chemeClr val="dk1"/>
                </a:solidFill>
                <a:latin typeface="Times New Roman"/>
                <a:ea typeface="Times New Roman"/>
                <a:cs typeface="Times New Roman"/>
                <a:sym typeface="Times New Roman"/>
              </a:rPr>
              <a:t>Vulnerability Feedback Loop</a:t>
            </a:r>
            <a:endParaRPr/>
          </a:p>
        </p:txBody>
      </p:sp>
      <p:sp>
        <p:nvSpPr>
          <p:cNvPr id="169" name="Google Shape;169;p7"/>
          <p:cNvSpPr txBox="1"/>
          <p:nvPr/>
        </p:nvSpPr>
        <p:spPr>
          <a:xfrm>
            <a:off x="7708739" y="2803000"/>
            <a:ext cx="2060294"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2400">
                <a:solidFill>
                  <a:schemeClr val="dk1"/>
                </a:solidFill>
                <a:latin typeface="Times New Roman"/>
                <a:ea typeface="Times New Roman"/>
                <a:cs typeface="Times New Roman"/>
                <a:sym typeface="Times New Roman"/>
              </a:rPr>
              <a:t>A Cycle of Compounding Harms</a:t>
            </a:r>
            <a:endParaRPr/>
          </a:p>
        </p:txBody>
      </p:sp>
      <p:sp>
        <p:nvSpPr>
          <p:cNvPr id="170" name="Google Shape;170;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descr="Chart, histogram&#10;&#10;Description automatically generated" id="176" name="Google Shape;176;p8"/>
          <p:cNvPicPr preferRelativeResize="0"/>
          <p:nvPr/>
        </p:nvPicPr>
        <p:blipFill rotWithShape="1">
          <a:blip r:embed="rId3">
            <a:alphaModFix/>
          </a:blip>
          <a:srcRect b="0" l="0" r="0" t="0"/>
          <a:stretch/>
        </p:blipFill>
        <p:spPr>
          <a:xfrm>
            <a:off x="1633327" y="319088"/>
            <a:ext cx="8925346" cy="6302950"/>
          </a:xfrm>
          <a:prstGeom prst="rect">
            <a:avLst/>
          </a:prstGeom>
          <a:noFill/>
          <a:ln>
            <a:noFill/>
          </a:ln>
        </p:spPr>
      </p:pic>
      <p:sp>
        <p:nvSpPr>
          <p:cNvPr id="177" name="Google Shape;177;p8"/>
          <p:cNvSpPr txBox="1"/>
          <p:nvPr>
            <p:ph idx="12" type="sldNum"/>
          </p:nvPr>
        </p:nvSpPr>
        <p:spPr>
          <a:xfrm>
            <a:off x="8705728" y="6439475"/>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78" name="Google Shape;178;p8"/>
          <p:cNvSpPr txBox="1"/>
          <p:nvPr/>
        </p:nvSpPr>
        <p:spPr>
          <a:xfrm>
            <a:off x="7406590" y="6368121"/>
            <a:ext cx="2283951" cy="25391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chemeClr val="dk1"/>
                </a:solidFill>
                <a:latin typeface="Calibri"/>
                <a:ea typeface="Calibri"/>
                <a:cs typeface="Calibri"/>
                <a:sym typeface="Calibri"/>
              </a:rPr>
              <a:t>CISESS and NOAA NCEI </a:t>
            </a:r>
            <a:endParaRPr sz="1050">
              <a:solidFill>
                <a:schemeClr val="dk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9"/>
          <p:cNvSpPr txBox="1"/>
          <p:nvPr>
            <p:ph type="title"/>
          </p:nvPr>
        </p:nvSpPr>
        <p:spPr>
          <a:xfrm>
            <a:off x="284444" y="70069"/>
            <a:ext cx="10515600" cy="92075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rPr b="1" lang="en-US">
                <a:latin typeface="Times New Roman"/>
                <a:ea typeface="Times New Roman"/>
                <a:cs typeface="Times New Roman"/>
                <a:sym typeface="Times New Roman"/>
              </a:rPr>
              <a:t>What we know</a:t>
            </a:r>
            <a:endParaRPr/>
          </a:p>
        </p:txBody>
      </p:sp>
      <p:sp>
        <p:nvSpPr>
          <p:cNvPr id="185" name="Google Shape;185;p9"/>
          <p:cNvSpPr txBox="1"/>
          <p:nvPr>
            <p:ph idx="1" type="body"/>
          </p:nvPr>
        </p:nvSpPr>
        <p:spPr>
          <a:xfrm>
            <a:off x="184798" y="876618"/>
            <a:ext cx="7578161" cy="5760720"/>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US" sz="3200"/>
              <a:t>Temperatures will continue to rise 50+ years</a:t>
            </a:r>
            <a:endParaRPr/>
          </a:p>
          <a:p>
            <a:pPr indent="-128777" lvl="0" marL="228600" rtl="0" algn="l">
              <a:lnSpc>
                <a:spcPct val="90000"/>
              </a:lnSpc>
              <a:spcBef>
                <a:spcPts val="1000"/>
              </a:spcBef>
              <a:spcAft>
                <a:spcPts val="0"/>
              </a:spcAft>
              <a:buClr>
                <a:schemeClr val="dk1"/>
              </a:buClr>
              <a:buSzPct val="100000"/>
              <a:buNone/>
            </a:pPr>
            <a:r>
              <a:t/>
            </a:r>
            <a:endParaRPr sz="1700"/>
          </a:p>
          <a:p>
            <a:pPr indent="-228600" lvl="0" marL="228600" rtl="0" algn="l">
              <a:lnSpc>
                <a:spcPct val="90000"/>
              </a:lnSpc>
              <a:spcBef>
                <a:spcPts val="1000"/>
              </a:spcBef>
              <a:spcAft>
                <a:spcPts val="0"/>
              </a:spcAft>
              <a:buClr>
                <a:schemeClr val="dk1"/>
              </a:buClr>
              <a:buSzPct val="100000"/>
              <a:buChar char="•"/>
            </a:pPr>
            <a:r>
              <a:rPr lang="en-US" sz="3200"/>
              <a:t>The changes we’ve already seen will continue to get worse.</a:t>
            </a:r>
            <a:endParaRPr/>
          </a:p>
          <a:p>
            <a:pPr indent="-128777" lvl="0" marL="228600" rtl="0" algn="l">
              <a:lnSpc>
                <a:spcPct val="90000"/>
              </a:lnSpc>
              <a:spcBef>
                <a:spcPts val="1000"/>
              </a:spcBef>
              <a:spcAft>
                <a:spcPts val="0"/>
              </a:spcAft>
              <a:buClr>
                <a:schemeClr val="dk1"/>
              </a:buClr>
              <a:buSzPct val="100000"/>
              <a:buNone/>
            </a:pPr>
            <a:r>
              <a:t/>
            </a:r>
            <a:endParaRPr sz="1700"/>
          </a:p>
          <a:p>
            <a:pPr indent="-228600" lvl="0" marL="228600" rtl="0" algn="l">
              <a:lnSpc>
                <a:spcPct val="90000"/>
              </a:lnSpc>
              <a:spcBef>
                <a:spcPts val="1000"/>
              </a:spcBef>
              <a:spcAft>
                <a:spcPts val="0"/>
              </a:spcAft>
              <a:buClr>
                <a:schemeClr val="dk1"/>
              </a:buClr>
              <a:buSzPct val="100000"/>
              <a:buChar char="•"/>
            </a:pPr>
            <a:r>
              <a:rPr lang="en-US" sz="3200"/>
              <a:t>Climate-related hazards will grow in frequency, intensity, and duration.</a:t>
            </a:r>
            <a:endParaRPr/>
          </a:p>
          <a:p>
            <a:pPr indent="-122872" lvl="0" marL="228600" rtl="0" algn="l">
              <a:lnSpc>
                <a:spcPct val="90000"/>
              </a:lnSpc>
              <a:spcBef>
                <a:spcPts val="1000"/>
              </a:spcBef>
              <a:spcAft>
                <a:spcPts val="0"/>
              </a:spcAft>
              <a:buClr>
                <a:schemeClr val="dk1"/>
              </a:buClr>
              <a:buSzPct val="100000"/>
              <a:buNone/>
            </a:pPr>
            <a:r>
              <a:t/>
            </a:r>
            <a:endParaRPr sz="1800"/>
          </a:p>
          <a:p>
            <a:pPr indent="-228600" lvl="0" marL="228600" rtl="0" algn="l">
              <a:lnSpc>
                <a:spcPct val="90000"/>
              </a:lnSpc>
              <a:spcBef>
                <a:spcPts val="1000"/>
              </a:spcBef>
              <a:spcAft>
                <a:spcPts val="0"/>
              </a:spcAft>
              <a:buClr>
                <a:schemeClr val="dk1"/>
              </a:buClr>
              <a:buSzPct val="100000"/>
              <a:buChar char="•"/>
            </a:pPr>
            <a:r>
              <a:rPr lang="en-US" sz="3200"/>
              <a:t>The likelihood of disasters on an unprecedented scale will grow.</a:t>
            </a:r>
            <a:endParaRPr/>
          </a:p>
          <a:p>
            <a:pPr indent="-122872" lvl="0" marL="228600" rtl="0" algn="l">
              <a:lnSpc>
                <a:spcPct val="90000"/>
              </a:lnSpc>
              <a:spcBef>
                <a:spcPts val="1000"/>
              </a:spcBef>
              <a:spcAft>
                <a:spcPts val="0"/>
              </a:spcAft>
              <a:buClr>
                <a:schemeClr val="dk1"/>
              </a:buClr>
              <a:buSzPct val="100000"/>
              <a:buNone/>
            </a:pPr>
            <a:r>
              <a:t/>
            </a:r>
            <a:endParaRPr sz="1800"/>
          </a:p>
          <a:p>
            <a:pPr indent="-228600" lvl="0" marL="228600" rtl="0" algn="l">
              <a:lnSpc>
                <a:spcPct val="90000"/>
              </a:lnSpc>
              <a:spcBef>
                <a:spcPts val="1000"/>
              </a:spcBef>
              <a:spcAft>
                <a:spcPts val="0"/>
              </a:spcAft>
              <a:buClr>
                <a:schemeClr val="dk1"/>
              </a:buClr>
              <a:buSzPct val="100000"/>
              <a:buChar char="•"/>
            </a:pPr>
            <a:r>
              <a:rPr lang="en-US" sz="3200"/>
              <a:t>Likely to see direct and indirect impacts with significant social and economic implications</a:t>
            </a:r>
            <a:endParaRPr/>
          </a:p>
        </p:txBody>
      </p:sp>
      <p:sp>
        <p:nvSpPr>
          <p:cNvPr id="186" name="Google Shape;186;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87" name="Google Shape;187;p9"/>
          <p:cNvPicPr preferRelativeResize="0"/>
          <p:nvPr/>
        </p:nvPicPr>
        <p:blipFill rotWithShape="1">
          <a:blip r:embed="rId3">
            <a:alphaModFix/>
          </a:blip>
          <a:srcRect b="0" l="0" r="0" t="0"/>
          <a:stretch/>
        </p:blipFill>
        <p:spPr>
          <a:xfrm>
            <a:off x="7762959" y="220662"/>
            <a:ext cx="4244243" cy="6219825"/>
          </a:xfrm>
          <a:prstGeom prst="rect">
            <a:avLst/>
          </a:prstGeom>
          <a:noFill/>
          <a:ln>
            <a:noFill/>
          </a:ln>
        </p:spPr>
      </p:pic>
      <p:sp>
        <p:nvSpPr>
          <p:cNvPr id="188" name="Google Shape;188;p9"/>
          <p:cNvSpPr txBox="1"/>
          <p:nvPr/>
        </p:nvSpPr>
        <p:spPr>
          <a:xfrm>
            <a:off x="7762959" y="6314081"/>
            <a:ext cx="2841674" cy="27699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200">
                <a:solidFill>
                  <a:schemeClr val="dk1"/>
                </a:solidFill>
                <a:latin typeface="Calibri"/>
                <a:ea typeface="Calibri"/>
                <a:cs typeface="Calibri"/>
                <a:sym typeface="Calibri"/>
              </a:rPr>
              <a:t>USDA Forest Service, via Associated Press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2022-09-12T21:54:21Z</dcterms:created>
  <dc:creator>Nathaniel Matthews-Trigg</dc:creator>
</cp:coreProperties>
</file>